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37" r:id="rId3"/>
    <p:sldId id="257" r:id="rId4"/>
    <p:sldId id="318" r:id="rId5"/>
    <p:sldId id="259" r:id="rId6"/>
    <p:sldId id="313" r:id="rId7"/>
    <p:sldId id="315" r:id="rId8"/>
    <p:sldId id="277" r:id="rId9"/>
    <p:sldId id="321" r:id="rId10"/>
    <p:sldId id="263" r:id="rId11"/>
    <p:sldId id="264" r:id="rId12"/>
    <p:sldId id="265" r:id="rId13"/>
    <p:sldId id="278" r:id="rId14"/>
    <p:sldId id="279" r:id="rId15"/>
    <p:sldId id="272" r:id="rId16"/>
    <p:sldId id="273" r:id="rId17"/>
    <p:sldId id="324" r:id="rId18"/>
    <p:sldId id="326" r:id="rId19"/>
    <p:sldId id="274" r:id="rId20"/>
    <p:sldId id="323" r:id="rId21"/>
    <p:sldId id="275" r:id="rId22"/>
    <p:sldId id="266" r:id="rId23"/>
    <p:sldId id="276" r:id="rId24"/>
    <p:sldId id="316" r:id="rId25"/>
    <p:sldId id="306" r:id="rId26"/>
    <p:sldId id="287" r:id="rId27"/>
    <p:sldId id="286" r:id="rId28"/>
    <p:sldId id="317" r:id="rId29"/>
    <p:sldId id="289" r:id="rId30"/>
    <p:sldId id="300" r:id="rId31"/>
    <p:sldId id="301" r:id="rId32"/>
    <p:sldId id="307" r:id="rId33"/>
    <p:sldId id="280" r:id="rId34"/>
    <p:sldId id="302" r:id="rId35"/>
    <p:sldId id="303" r:id="rId36"/>
    <p:sldId id="308" r:id="rId37"/>
    <p:sldId id="309" r:id="rId38"/>
    <p:sldId id="304" r:id="rId39"/>
    <p:sldId id="288" r:id="rId40"/>
    <p:sldId id="312" r:id="rId41"/>
    <p:sldId id="311" r:id="rId42"/>
    <p:sldId id="281" r:id="rId43"/>
    <p:sldId id="310" r:id="rId44"/>
    <p:sldId id="320" r:id="rId45"/>
    <p:sldId id="322" r:id="rId46"/>
    <p:sldId id="283" r:id="rId47"/>
    <p:sldId id="353" r:id="rId48"/>
    <p:sldId id="352" r:id="rId49"/>
    <p:sldId id="290" r:id="rId50"/>
    <p:sldId id="267" r:id="rId51"/>
    <p:sldId id="291" r:id="rId52"/>
    <p:sldId id="299" r:id="rId53"/>
    <p:sldId id="292" r:id="rId54"/>
    <p:sldId id="327" r:id="rId55"/>
    <p:sldId id="338" r:id="rId56"/>
    <p:sldId id="339" r:id="rId57"/>
    <p:sldId id="341" r:id="rId58"/>
    <p:sldId id="293" r:id="rId59"/>
    <p:sldId id="340" r:id="rId60"/>
    <p:sldId id="342" r:id="rId61"/>
    <p:sldId id="295" r:id="rId62"/>
    <p:sldId id="328" r:id="rId63"/>
    <p:sldId id="329" r:id="rId64"/>
    <p:sldId id="330" r:id="rId65"/>
    <p:sldId id="331" r:id="rId66"/>
    <p:sldId id="347" r:id="rId67"/>
    <p:sldId id="333" r:id="rId68"/>
    <p:sldId id="335" r:id="rId69"/>
    <p:sldId id="348" r:id="rId70"/>
    <p:sldId id="349" r:id="rId71"/>
    <p:sldId id="343" r:id="rId72"/>
    <p:sldId id="345" r:id="rId73"/>
    <p:sldId id="350" r:id="rId74"/>
    <p:sldId id="351" r:id="rId75"/>
    <p:sldId id="354"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35" autoAdjust="0"/>
    <p:restoredTop sz="98752" autoAdjust="0"/>
  </p:normalViewPr>
  <p:slideViewPr>
    <p:cSldViewPr snapToGrid="0" snapToObjects="1">
      <p:cViewPr varScale="1">
        <p:scale>
          <a:sx n="121" d="100"/>
          <a:sy n="121" d="100"/>
        </p:scale>
        <p:origin x="-4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fr-FR"/>
          </a:p>
        </p:txBody>
      </p:sp>
      <p:sp>
        <p:nvSpPr>
          <p:cNvPr id="4" name="Date Placeholder 3"/>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3754540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4" name="Date Placeholder 3"/>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76275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4" name="Date Placeholder 3"/>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11296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fr-F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4" name="Date Placeholder 3"/>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4045619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159361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5" name="Date Placeholder 4"/>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361380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7" name="Date Placeholder 6"/>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219723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fr-FR"/>
          </a:p>
        </p:txBody>
      </p:sp>
      <p:sp>
        <p:nvSpPr>
          <p:cNvPr id="3" name="Date Placeholder 2"/>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318904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80359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77225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DAAC76D-1A02-F748-A273-F22EBD47D80E}" type="datetimeFigureOut">
              <a:rPr lang="en-US" smtClean="0"/>
              <a:t>2013-11-12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537B811D-52B1-8649-94CB-15BD2500CFDB}" type="slidenum">
              <a:rPr lang="fr-FR" smtClean="0"/>
              <a:t>‹#›</a:t>
            </a:fld>
            <a:endParaRPr lang="fr-FR" dirty="0"/>
          </a:p>
        </p:txBody>
      </p:sp>
    </p:spTree>
    <p:extLst>
      <p:ext uri="{BB962C8B-B14F-4D97-AF65-F5344CB8AC3E}">
        <p14:creationId xmlns:p14="http://schemas.microsoft.com/office/powerpoint/2010/main" val="32556323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AC76D-1A02-F748-A273-F22EBD47D80E}" type="datetimeFigureOut">
              <a:rPr lang="en-US" smtClean="0"/>
              <a:t>2013-11-12</a:t>
            </a:fld>
            <a:endParaRPr lang="fr-F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B811D-52B1-8649-94CB-15BD2500CFDB}" type="slidenum">
              <a:rPr lang="fr-FR" smtClean="0"/>
              <a:t>‹#›</a:t>
            </a:fld>
            <a:endParaRPr lang="fr-FR" dirty="0"/>
          </a:p>
        </p:txBody>
      </p:sp>
    </p:spTree>
    <p:extLst>
      <p:ext uri="{BB962C8B-B14F-4D97-AF65-F5344CB8AC3E}">
        <p14:creationId xmlns:p14="http://schemas.microsoft.com/office/powerpoint/2010/main" val="110397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1226" y="955290"/>
            <a:ext cx="7001491" cy="2829705"/>
          </a:xfrm>
        </p:spPr>
        <p:txBody>
          <a:bodyPr>
            <a:noAutofit/>
          </a:bodyPr>
          <a:lstStyle/>
          <a:p>
            <a:r>
              <a:rPr lang="en-CA" sz="5000" dirty="0" smtClean="0"/>
              <a:t>Tips and tricks for organizing your </a:t>
            </a:r>
            <a:br>
              <a:rPr lang="en-CA" sz="5000" dirty="0" smtClean="0"/>
            </a:br>
            <a:r>
              <a:rPr lang="en-CA" sz="5000" dirty="0" smtClean="0"/>
              <a:t>academic workflow</a:t>
            </a:r>
            <a:br>
              <a:rPr lang="en-CA" sz="5000" dirty="0" smtClean="0"/>
            </a:br>
            <a:endParaRPr lang="en-CA" sz="5000" dirty="0"/>
          </a:p>
        </p:txBody>
      </p:sp>
      <p:sp>
        <p:nvSpPr>
          <p:cNvPr id="3" name="Subtitle 2"/>
          <p:cNvSpPr>
            <a:spLocks noGrp="1"/>
          </p:cNvSpPr>
          <p:nvPr>
            <p:ph type="subTitle" idx="1"/>
          </p:nvPr>
        </p:nvSpPr>
        <p:spPr>
          <a:xfrm>
            <a:off x="1371600" y="4863200"/>
            <a:ext cx="6400800" cy="1752600"/>
          </a:xfrm>
        </p:spPr>
        <p:txBody>
          <a:bodyPr/>
          <a:lstStyle/>
          <a:p>
            <a:r>
              <a:rPr lang="en-CA" dirty="0" smtClean="0"/>
              <a:t>Espen Stranger-Johannessen</a:t>
            </a:r>
          </a:p>
          <a:p>
            <a:r>
              <a:rPr lang="en-CA" dirty="0" smtClean="0"/>
              <a:t>November 13, 2013</a:t>
            </a:r>
          </a:p>
          <a:p>
            <a:r>
              <a:rPr lang="en-CA" dirty="0" smtClean="0"/>
              <a:t>UBC</a:t>
            </a:r>
            <a:endParaRPr lang="en-CA" dirty="0"/>
          </a:p>
        </p:txBody>
      </p:sp>
    </p:spTree>
    <p:extLst>
      <p:ext uri="{BB962C8B-B14F-4D97-AF65-F5344CB8AC3E}">
        <p14:creationId xmlns:p14="http://schemas.microsoft.com/office/powerpoint/2010/main" val="6263626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(3)</a:t>
            </a:r>
            <a:endParaRPr lang="en-CA" dirty="0"/>
          </a:p>
        </p:txBody>
      </p:sp>
      <p:sp>
        <p:nvSpPr>
          <p:cNvPr id="3" name="Content Placeholder 2"/>
          <p:cNvSpPr>
            <a:spLocks noGrp="1"/>
          </p:cNvSpPr>
          <p:nvPr>
            <p:ph idx="1"/>
          </p:nvPr>
        </p:nvSpPr>
        <p:spPr>
          <a:xfrm>
            <a:off x="457200" y="1600200"/>
            <a:ext cx="8229600" cy="5030230"/>
          </a:xfrm>
        </p:spPr>
        <p:txBody>
          <a:bodyPr>
            <a:normAutofit/>
          </a:bodyPr>
          <a:lstStyle/>
          <a:p>
            <a:pPr marL="0" indent="0">
              <a:buNone/>
            </a:pPr>
            <a:r>
              <a:rPr lang="en-CA" b="1" dirty="0" smtClean="0"/>
              <a:t>Dictionary</a:t>
            </a:r>
          </a:p>
          <a:p>
            <a:pPr marL="0" indent="0">
              <a:buNone/>
            </a:pPr>
            <a:r>
              <a:rPr lang="en-CA" dirty="0" smtClean="0"/>
              <a:t>Dictionary </a:t>
            </a:r>
            <a:r>
              <a:rPr lang="en-CA" dirty="0"/>
              <a:t>and thesaurus</a:t>
            </a:r>
            <a:endParaRPr lang="en-CA" dirty="0" smtClean="0"/>
          </a:p>
          <a:p>
            <a:r>
              <a:rPr lang="en-CA" sz="2800" dirty="0"/>
              <a:t>Dictionary (</a:t>
            </a:r>
            <a:r>
              <a:rPr lang="en-CA" sz="2800" cap="small" dirty="0"/>
              <a:t>command + </a:t>
            </a:r>
            <a:r>
              <a:rPr lang="en-CA" sz="2800" cap="small" dirty="0" smtClean="0"/>
              <a:t>1</a:t>
            </a:r>
            <a:r>
              <a:rPr lang="en-CA" sz="2800" dirty="0" smtClean="0"/>
              <a:t>)</a:t>
            </a:r>
          </a:p>
          <a:p>
            <a:r>
              <a:rPr lang="en-CA" sz="2800" dirty="0" smtClean="0"/>
              <a:t>Thesaurus (</a:t>
            </a:r>
            <a:r>
              <a:rPr lang="en-CA" sz="2800" cap="small" dirty="0" smtClean="0"/>
              <a:t>command + 2</a:t>
            </a:r>
            <a:r>
              <a:rPr lang="en-CA" sz="2800" dirty="0" smtClean="0"/>
              <a:t>)</a:t>
            </a:r>
          </a:p>
          <a:p>
            <a:pPr marL="0" indent="0">
              <a:buNone/>
            </a:pPr>
            <a:endParaRPr lang="en-CA" dirty="0" smtClean="0"/>
          </a:p>
          <a:p>
            <a:pPr marL="0" indent="0">
              <a:buNone/>
            </a:pPr>
            <a:endParaRPr lang="en-CA" dirty="0"/>
          </a:p>
          <a:p>
            <a:pPr marL="0" indent="0">
              <a:buNone/>
            </a:pPr>
            <a:endParaRPr lang="en-CA" sz="4800" dirty="0" smtClean="0"/>
          </a:p>
          <a:p>
            <a:pPr marL="0" indent="0">
              <a:buNone/>
            </a:pPr>
            <a:r>
              <a:rPr lang="en-CA" sz="2400" dirty="0" smtClean="0"/>
              <a:t>Macintosh HD/Applications/Dictionary.app</a:t>
            </a:r>
            <a:endParaRPr lang="en-CA" dirty="0"/>
          </a:p>
        </p:txBody>
      </p:sp>
      <p:pic>
        <p:nvPicPr>
          <p:cNvPr id="6" name="Picture 5" descr="mac_di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116" y="1770224"/>
            <a:ext cx="3760049" cy="3760049"/>
          </a:xfrm>
          <a:prstGeom prst="rect">
            <a:avLst/>
          </a:prstGeom>
        </p:spPr>
      </p:pic>
      <p:pic>
        <p:nvPicPr>
          <p:cNvPr id="7" name="Content Placeholder 3" descr="finder.png"/>
          <p:cNvPicPr>
            <a:picLocks noChangeAspect="1"/>
          </p:cNvPicPr>
          <p:nvPr/>
        </p:nvPicPr>
        <p:blipFill>
          <a:blip r:embed="rId3">
            <a:extLst>
              <a:ext uri="{28A0092B-C50C-407E-A947-70E740481C1C}">
                <a14:useLocalDpi xmlns:a14="http://schemas.microsoft.com/office/drawing/2010/main" val="0"/>
              </a:ext>
            </a:extLst>
          </a:blip>
          <a:srcRect l="-40915" r="-40915"/>
          <a:stretch>
            <a:fillRect/>
          </a:stretch>
        </p:blipFill>
        <p:spPr>
          <a:xfrm>
            <a:off x="7273636" y="5618200"/>
            <a:ext cx="2254339" cy="1239800"/>
          </a:xfrm>
          <a:prstGeom prst="rect">
            <a:avLst/>
          </a:prstGeom>
        </p:spPr>
      </p:pic>
    </p:spTree>
    <p:extLst>
      <p:ext uri="{BB962C8B-B14F-4D97-AF65-F5344CB8AC3E}">
        <p14:creationId xmlns:p14="http://schemas.microsoft.com/office/powerpoint/2010/main" val="13740939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(4)</a:t>
            </a:r>
            <a:endParaRPr lang="en-CA"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CA" b="1" dirty="0" smtClean="0"/>
              <a:t>Audacity</a:t>
            </a:r>
          </a:p>
          <a:p>
            <a:pPr marL="0" indent="0">
              <a:buNone/>
            </a:pPr>
            <a:r>
              <a:rPr lang="en-CA" dirty="0" smtClean="0"/>
              <a:t>Audio recording and editing</a:t>
            </a:r>
          </a:p>
          <a:p>
            <a:pPr>
              <a:spcBef>
                <a:spcPts val="24"/>
              </a:spcBef>
            </a:pPr>
            <a:r>
              <a:rPr lang="en-CA" sz="2800" dirty="0" smtClean="0"/>
              <a:t>Remove noise</a:t>
            </a:r>
            <a:endParaRPr lang="en-CA" sz="2800" dirty="0"/>
          </a:p>
          <a:p>
            <a:r>
              <a:rPr lang="en-CA" sz="2800" dirty="0" smtClean="0"/>
              <a:t>Amplify sound</a:t>
            </a:r>
          </a:p>
          <a:p>
            <a:endParaRPr lang="en-CA" dirty="0" smtClean="0"/>
          </a:p>
          <a:p>
            <a:pPr marL="0" indent="0">
              <a:buNone/>
            </a:pPr>
            <a:endParaRPr lang="en-CA" dirty="0" smtClean="0"/>
          </a:p>
          <a:p>
            <a:pPr marL="0" indent="0">
              <a:buNone/>
            </a:pPr>
            <a:endParaRPr lang="en-CA" sz="5400" dirty="0" smtClean="0"/>
          </a:p>
          <a:p>
            <a:pPr marL="0" indent="0">
              <a:buNone/>
            </a:pPr>
            <a:r>
              <a:rPr lang="en-CA" sz="2400" dirty="0" smtClean="0"/>
              <a:t>http://</a:t>
            </a:r>
            <a:r>
              <a:rPr lang="en-CA" sz="2400" dirty="0" err="1" smtClean="0"/>
              <a:t>audacity.sourceforge.net</a:t>
            </a:r>
            <a:r>
              <a:rPr lang="en-CA" sz="2400" dirty="0" smtClean="0"/>
              <a:t>/</a:t>
            </a:r>
            <a:endParaRPr lang="en-CA" sz="2400" dirty="0"/>
          </a:p>
        </p:txBody>
      </p:sp>
      <p:pic>
        <p:nvPicPr>
          <p:cNvPr id="4" name="Picture 3" descr="Audacity-logo-r_50p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700" y="2343074"/>
            <a:ext cx="3213100" cy="1270000"/>
          </a:xfrm>
          <a:prstGeom prst="rect">
            <a:avLst/>
          </a:prstGeom>
        </p:spPr>
      </p:pic>
      <p:pic>
        <p:nvPicPr>
          <p:cNvPr id="5" name="Picture 4"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33495583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(5)</a:t>
            </a:r>
            <a:endParaRPr lang="en-CA" dirty="0"/>
          </a:p>
        </p:txBody>
      </p:sp>
      <p:sp>
        <p:nvSpPr>
          <p:cNvPr id="3" name="Content Placeholder 2"/>
          <p:cNvSpPr>
            <a:spLocks noGrp="1"/>
          </p:cNvSpPr>
          <p:nvPr>
            <p:ph idx="1"/>
          </p:nvPr>
        </p:nvSpPr>
        <p:spPr>
          <a:xfrm>
            <a:off x="457200" y="1600200"/>
            <a:ext cx="8229600" cy="5257800"/>
          </a:xfrm>
        </p:spPr>
        <p:txBody>
          <a:bodyPr/>
          <a:lstStyle/>
          <a:p>
            <a:pPr marL="0" indent="0">
              <a:buNone/>
            </a:pPr>
            <a:r>
              <a:rPr lang="en-CA" b="1" dirty="0" err="1" smtClean="0"/>
              <a:t>Evernote</a:t>
            </a:r>
            <a:endParaRPr lang="en-CA" b="1" dirty="0" smtClean="0"/>
          </a:p>
          <a:p>
            <a:pPr marL="0" indent="0">
              <a:buNone/>
            </a:pPr>
            <a:r>
              <a:rPr lang="en-CA" dirty="0" smtClean="0"/>
              <a:t>Taking notes</a:t>
            </a:r>
            <a:endParaRPr lang="en-CA" dirty="0"/>
          </a:p>
          <a:p>
            <a:r>
              <a:rPr lang="en-CA" sz="2800" dirty="0" smtClean="0"/>
              <a:t>Many options </a:t>
            </a:r>
          </a:p>
          <a:p>
            <a:r>
              <a:rPr lang="en-CA" sz="2800" dirty="0" smtClean="0"/>
              <a:t>Online back-up</a:t>
            </a:r>
          </a:p>
          <a:p>
            <a:endParaRPr lang="en-CA" dirty="0"/>
          </a:p>
          <a:p>
            <a:endParaRPr lang="en-CA" dirty="0" smtClean="0"/>
          </a:p>
          <a:p>
            <a:pPr marL="0" indent="0">
              <a:buNone/>
            </a:pPr>
            <a:endParaRPr lang="en-CA" sz="4400" dirty="0" smtClean="0"/>
          </a:p>
          <a:p>
            <a:pPr marL="0" indent="0">
              <a:buNone/>
            </a:pPr>
            <a:r>
              <a:rPr lang="en-CA" sz="2400" dirty="0" smtClean="0"/>
              <a:t>http://</a:t>
            </a:r>
            <a:r>
              <a:rPr lang="en-CA" sz="2400" dirty="0" err="1" smtClean="0"/>
              <a:t>evernote.com</a:t>
            </a:r>
            <a:r>
              <a:rPr lang="en-CA" sz="2400" dirty="0" smtClean="0"/>
              <a:t>/</a:t>
            </a:r>
            <a:endParaRPr lang="en-CA" sz="2400" dirty="0"/>
          </a:p>
        </p:txBody>
      </p:sp>
      <p:pic>
        <p:nvPicPr>
          <p:cNvPr id="4" name="Picture 3" descr="everno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021" y="1735057"/>
            <a:ext cx="2744579" cy="2744579"/>
          </a:xfrm>
          <a:prstGeom prst="rect">
            <a:avLst/>
          </a:prstGeom>
        </p:spPr>
      </p:pic>
      <p:pic>
        <p:nvPicPr>
          <p:cNvPr id="5" name="Picture 4"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18634494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(6)</a:t>
            </a:r>
            <a:endParaRPr lang="en-CA" dirty="0"/>
          </a:p>
        </p:txBody>
      </p:sp>
      <p:sp>
        <p:nvSpPr>
          <p:cNvPr id="3" name="Content Placeholder 2"/>
          <p:cNvSpPr>
            <a:spLocks noGrp="1"/>
          </p:cNvSpPr>
          <p:nvPr>
            <p:ph idx="1"/>
          </p:nvPr>
        </p:nvSpPr>
        <p:spPr>
          <a:xfrm>
            <a:off x="457200" y="1600200"/>
            <a:ext cx="8229600" cy="4839184"/>
          </a:xfrm>
        </p:spPr>
        <p:txBody>
          <a:bodyPr/>
          <a:lstStyle/>
          <a:p>
            <a:pPr marL="0" indent="0">
              <a:buNone/>
            </a:pPr>
            <a:r>
              <a:rPr lang="en-CA" b="1" dirty="0" smtClean="0"/>
              <a:t>Notational Velocity</a:t>
            </a:r>
          </a:p>
          <a:p>
            <a:pPr marL="0" indent="0">
              <a:buNone/>
            </a:pPr>
            <a:r>
              <a:rPr lang="en-CA" dirty="0" smtClean="0"/>
              <a:t>Taking notes</a:t>
            </a:r>
          </a:p>
          <a:p>
            <a:r>
              <a:rPr lang="en-CA" sz="2800" dirty="0" smtClean="0"/>
              <a:t>Online back-up options</a:t>
            </a:r>
          </a:p>
          <a:p>
            <a:r>
              <a:rPr lang="en-CA" sz="2800" dirty="0" smtClean="0"/>
              <a:t>Simple</a:t>
            </a:r>
          </a:p>
          <a:p>
            <a:endParaRPr lang="en-CA" dirty="0" smtClean="0"/>
          </a:p>
          <a:p>
            <a:endParaRPr lang="en-CA" dirty="0"/>
          </a:p>
          <a:p>
            <a:endParaRPr lang="en-CA" dirty="0" smtClean="0"/>
          </a:p>
          <a:p>
            <a:pPr marL="0" indent="0">
              <a:buNone/>
            </a:pPr>
            <a:endParaRPr lang="en-CA" sz="2400" dirty="0"/>
          </a:p>
          <a:p>
            <a:pPr marL="0" indent="0">
              <a:buNone/>
            </a:pPr>
            <a:r>
              <a:rPr lang="en-CA" sz="2400" dirty="0"/>
              <a:t>http://</a:t>
            </a:r>
            <a:r>
              <a:rPr lang="en-CA" sz="2400" dirty="0" err="1"/>
              <a:t>notational.net</a:t>
            </a:r>
            <a:r>
              <a:rPr lang="en-CA" sz="2400" dirty="0"/>
              <a:t>/</a:t>
            </a:r>
          </a:p>
        </p:txBody>
      </p:sp>
      <p:pic>
        <p:nvPicPr>
          <p:cNvPr id="4" name="Picture 3" descr="notational 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726" y="1851891"/>
            <a:ext cx="3015673" cy="3015673"/>
          </a:xfrm>
          <a:prstGeom prst="rect">
            <a:avLst/>
          </a:prstGeom>
        </p:spPr>
      </p:pic>
      <p:pic>
        <p:nvPicPr>
          <p:cNvPr id="5" name="Content Placeholder 3" descr="finder.png"/>
          <p:cNvPicPr>
            <a:picLocks noChangeAspect="1"/>
          </p:cNvPicPr>
          <p:nvPr/>
        </p:nvPicPr>
        <p:blipFill>
          <a:blip r:embed="rId3">
            <a:extLst>
              <a:ext uri="{28A0092B-C50C-407E-A947-70E740481C1C}">
                <a14:useLocalDpi xmlns:a14="http://schemas.microsoft.com/office/drawing/2010/main" val="0"/>
              </a:ext>
            </a:extLst>
          </a:blip>
          <a:srcRect l="-40915" r="-40915"/>
          <a:stretch>
            <a:fillRect/>
          </a:stretch>
        </p:blipFill>
        <p:spPr>
          <a:xfrm>
            <a:off x="7273636" y="5618200"/>
            <a:ext cx="2254339" cy="1239800"/>
          </a:xfrm>
          <a:prstGeom prst="rect">
            <a:avLst/>
          </a:prstGeom>
        </p:spPr>
      </p:pic>
    </p:spTree>
    <p:extLst>
      <p:ext uri="{BB962C8B-B14F-4D97-AF65-F5344CB8AC3E}">
        <p14:creationId xmlns:p14="http://schemas.microsoft.com/office/powerpoint/2010/main" val="16827617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6" y="274638"/>
            <a:ext cx="7509164" cy="1143000"/>
          </a:xfrm>
        </p:spPr>
        <p:txBody>
          <a:bodyPr>
            <a:normAutofit/>
          </a:bodyPr>
          <a:lstStyle/>
          <a:p>
            <a:pPr algn="l">
              <a:tabLst>
                <a:tab pos="3498850" algn="l"/>
              </a:tabLst>
            </a:pPr>
            <a:r>
              <a:rPr lang="fr-FR" sz="3600" dirty="0" err="1" smtClean="0"/>
              <a:t>Evernote</a:t>
            </a:r>
            <a:r>
              <a:rPr lang="fr-FR" sz="3600" dirty="0" smtClean="0"/>
              <a:t>	</a:t>
            </a:r>
            <a:r>
              <a:rPr lang="fr-FR" sz="3600" dirty="0" err="1" smtClean="0"/>
              <a:t>Notational</a:t>
            </a:r>
            <a:r>
              <a:rPr lang="fr-FR" sz="3600" dirty="0" smtClean="0"/>
              <a:t> </a:t>
            </a:r>
            <a:r>
              <a:rPr lang="fr-FR" sz="3600" dirty="0" err="1" smtClean="0"/>
              <a:t>Velocity</a:t>
            </a:r>
            <a:endParaRPr lang="fr-FR" sz="3600" dirty="0"/>
          </a:p>
        </p:txBody>
      </p:sp>
      <p:pic>
        <p:nvPicPr>
          <p:cNvPr id="4" name="Content Placeholder 3" descr="Screen Shot 2013-11-05 at 8.55.24 AM.png"/>
          <p:cNvPicPr>
            <a:picLocks noGrp="1" noChangeAspect="1"/>
          </p:cNvPicPr>
          <p:nvPr>
            <p:ph idx="1"/>
          </p:nvPr>
        </p:nvPicPr>
        <p:blipFill>
          <a:blip r:embed="rId2">
            <a:extLst>
              <a:ext uri="{28A0092B-C50C-407E-A947-70E740481C1C}">
                <a14:useLocalDpi xmlns:a14="http://schemas.microsoft.com/office/drawing/2010/main" val="0"/>
              </a:ext>
            </a:extLst>
          </a:blip>
          <a:srcRect t="6003" b="6003"/>
          <a:stretch>
            <a:fillRect/>
          </a:stretch>
        </p:blipFill>
        <p:spPr>
          <a:xfrm>
            <a:off x="1" y="1417638"/>
            <a:ext cx="9144000" cy="5028847"/>
          </a:xfrm>
        </p:spPr>
      </p:pic>
    </p:spTree>
    <p:extLst>
      <p:ext uri="{BB962C8B-B14F-4D97-AF65-F5344CB8AC3E}">
        <p14:creationId xmlns:p14="http://schemas.microsoft.com/office/powerpoint/2010/main" val="7522573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(7)</a:t>
            </a:r>
            <a:endParaRPr lang="en-CA"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CA" b="1" dirty="0" smtClean="0"/>
              <a:t>Picasa</a:t>
            </a:r>
          </a:p>
          <a:p>
            <a:pPr marL="0" indent="0">
              <a:buNone/>
            </a:pPr>
            <a:r>
              <a:rPr lang="en-CA" dirty="0" smtClean="0"/>
              <a:t>Picture organizer and editor</a:t>
            </a:r>
          </a:p>
          <a:p>
            <a:r>
              <a:rPr lang="en-CA" sz="2800" dirty="0" smtClean="0"/>
              <a:t>Batch edit</a:t>
            </a:r>
          </a:p>
          <a:p>
            <a:r>
              <a:rPr lang="en-CA" sz="2800" dirty="0" smtClean="0"/>
              <a:t>Crop</a:t>
            </a:r>
          </a:p>
          <a:p>
            <a:r>
              <a:rPr lang="en-CA" sz="2800" dirty="0" smtClean="0"/>
              <a:t>resize</a:t>
            </a:r>
          </a:p>
          <a:p>
            <a:pPr marL="0" indent="0">
              <a:buNone/>
            </a:pPr>
            <a:endParaRPr lang="en-CA" dirty="0" smtClean="0"/>
          </a:p>
          <a:p>
            <a:pPr marL="0" indent="0">
              <a:buNone/>
            </a:pPr>
            <a:endParaRPr lang="en-CA" sz="4800" dirty="0"/>
          </a:p>
          <a:p>
            <a:pPr marL="0" indent="0">
              <a:buNone/>
            </a:pPr>
            <a:r>
              <a:rPr lang="en-CA" sz="2400" dirty="0" smtClean="0"/>
              <a:t>http://</a:t>
            </a:r>
            <a:r>
              <a:rPr lang="en-CA" sz="2400" dirty="0" err="1" smtClean="0"/>
              <a:t>picasa.google.com</a:t>
            </a:r>
            <a:r>
              <a:rPr lang="en-CA" sz="2400" dirty="0" smtClean="0"/>
              <a:t>/</a:t>
            </a:r>
            <a:endParaRPr lang="en-CA" sz="2400" dirty="0"/>
          </a:p>
        </p:txBody>
      </p:sp>
      <p:pic>
        <p:nvPicPr>
          <p:cNvPr id="4" name="Picture 3" descr="picasa-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598" y="2945718"/>
            <a:ext cx="5587202" cy="2212532"/>
          </a:xfrm>
          <a:prstGeom prst="rect">
            <a:avLst/>
          </a:prstGeom>
        </p:spPr>
      </p:pic>
      <p:pic>
        <p:nvPicPr>
          <p:cNvPr id="5" name="Picture 4"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27420672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(8)</a:t>
            </a:r>
            <a:endParaRPr lang="en-CA" dirty="0"/>
          </a:p>
        </p:txBody>
      </p:sp>
      <p:sp>
        <p:nvSpPr>
          <p:cNvPr id="3" name="Content Placeholder 2"/>
          <p:cNvSpPr>
            <a:spLocks noGrp="1"/>
          </p:cNvSpPr>
          <p:nvPr>
            <p:ph idx="1"/>
          </p:nvPr>
        </p:nvSpPr>
        <p:spPr>
          <a:xfrm>
            <a:off x="457200" y="1600200"/>
            <a:ext cx="8686800" cy="5257800"/>
          </a:xfrm>
        </p:spPr>
        <p:txBody>
          <a:bodyPr>
            <a:normAutofit/>
          </a:bodyPr>
          <a:lstStyle/>
          <a:p>
            <a:pPr marL="0" indent="0">
              <a:lnSpc>
                <a:spcPct val="120000"/>
              </a:lnSpc>
              <a:buNone/>
            </a:pPr>
            <a:r>
              <a:rPr lang="en-CA" b="1" dirty="0" smtClean="0"/>
              <a:t>Skim</a:t>
            </a:r>
          </a:p>
          <a:p>
            <a:pPr marL="0" indent="0">
              <a:lnSpc>
                <a:spcPct val="120000"/>
              </a:lnSpc>
              <a:buNone/>
            </a:pPr>
            <a:r>
              <a:rPr lang="en-CA" dirty="0" smtClean="0"/>
              <a:t>PDF reader and annotating tool</a:t>
            </a:r>
            <a:endParaRPr lang="en-CA" dirty="0"/>
          </a:p>
          <a:p>
            <a:pPr>
              <a:lnSpc>
                <a:spcPct val="120000"/>
              </a:lnSpc>
            </a:pPr>
            <a:r>
              <a:rPr lang="en-CA" sz="2800" dirty="0" smtClean="0"/>
              <a:t>Highlight</a:t>
            </a:r>
          </a:p>
          <a:p>
            <a:pPr>
              <a:lnSpc>
                <a:spcPct val="120000"/>
              </a:lnSpc>
            </a:pPr>
            <a:r>
              <a:rPr lang="en-CA" sz="2800" dirty="0" smtClean="0"/>
              <a:t>Annotate</a:t>
            </a:r>
          </a:p>
          <a:p>
            <a:pPr>
              <a:lnSpc>
                <a:spcPct val="120000"/>
              </a:lnSpc>
            </a:pPr>
            <a:r>
              <a:rPr lang="en-CA" sz="2800" dirty="0" smtClean="0"/>
              <a:t>Export highlights and </a:t>
            </a:r>
            <a:r>
              <a:rPr lang="en-CA" sz="2800" dirty="0" smtClean="0"/>
              <a:t>notes</a:t>
            </a:r>
          </a:p>
          <a:p>
            <a:pPr marL="0" indent="0">
              <a:lnSpc>
                <a:spcPct val="120000"/>
              </a:lnSpc>
              <a:buNone/>
            </a:pPr>
            <a:endParaRPr lang="en-CA" sz="2400" dirty="0" smtClean="0"/>
          </a:p>
          <a:p>
            <a:pPr marL="0" indent="0">
              <a:lnSpc>
                <a:spcPct val="120000"/>
              </a:lnSpc>
              <a:buNone/>
            </a:pPr>
            <a:r>
              <a:rPr lang="en-CA" sz="2400" dirty="0" smtClean="0"/>
              <a:t>http</a:t>
            </a:r>
            <a:r>
              <a:rPr lang="en-CA" sz="2400" dirty="0"/>
              <a:t>://skim-</a:t>
            </a:r>
            <a:r>
              <a:rPr lang="en-CA" sz="2400" dirty="0" err="1"/>
              <a:t>app.sourceforge.net</a:t>
            </a:r>
            <a:r>
              <a:rPr lang="en-CA" sz="2400" dirty="0" smtClean="0"/>
              <a:t>/</a:t>
            </a:r>
          </a:p>
          <a:p>
            <a:pPr marL="0" indent="0">
              <a:lnSpc>
                <a:spcPct val="120000"/>
              </a:lnSpc>
              <a:buNone/>
            </a:pPr>
            <a:r>
              <a:rPr lang="en-CA" sz="2400" dirty="0"/>
              <a:t>Windows </a:t>
            </a:r>
            <a:r>
              <a:rPr lang="en-CA" sz="2400" dirty="0" smtClean="0"/>
              <a:t>alternative:</a:t>
            </a:r>
          </a:p>
          <a:p>
            <a:pPr marL="0" indent="0">
              <a:spcBef>
                <a:spcPts val="0"/>
              </a:spcBef>
              <a:buNone/>
            </a:pPr>
            <a:r>
              <a:rPr lang="en-CA" sz="2400" dirty="0" smtClean="0"/>
              <a:t>http</a:t>
            </a:r>
            <a:r>
              <a:rPr lang="en-CA" sz="2400" dirty="0"/>
              <a:t>://</a:t>
            </a:r>
            <a:r>
              <a:rPr lang="en-CA" sz="2400" dirty="0" err="1"/>
              <a:t>pdf-xchange-viewer.en.softonic.com</a:t>
            </a:r>
            <a:r>
              <a:rPr lang="en-CA" sz="2400" dirty="0"/>
              <a:t>/</a:t>
            </a:r>
            <a:endParaRPr lang="en-CA" sz="2800" dirty="0"/>
          </a:p>
        </p:txBody>
      </p:sp>
      <p:pic>
        <p:nvPicPr>
          <p:cNvPr id="4" name="Picture 3" descr="skim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463" y="2251363"/>
            <a:ext cx="2094346" cy="2094346"/>
          </a:xfrm>
          <a:prstGeom prst="rect">
            <a:avLst/>
          </a:prstGeom>
        </p:spPr>
      </p:pic>
      <p:pic>
        <p:nvPicPr>
          <p:cNvPr id="5" name="Content Placeholder 3" descr="finder.png"/>
          <p:cNvPicPr>
            <a:picLocks noChangeAspect="1"/>
          </p:cNvPicPr>
          <p:nvPr/>
        </p:nvPicPr>
        <p:blipFill>
          <a:blip r:embed="rId3">
            <a:extLst>
              <a:ext uri="{28A0092B-C50C-407E-A947-70E740481C1C}">
                <a14:useLocalDpi xmlns:a14="http://schemas.microsoft.com/office/drawing/2010/main" val="0"/>
              </a:ext>
            </a:extLst>
          </a:blip>
          <a:srcRect l="-40915" r="-40915"/>
          <a:stretch>
            <a:fillRect/>
          </a:stretch>
        </p:blipFill>
        <p:spPr>
          <a:xfrm>
            <a:off x="7273636" y="5618200"/>
            <a:ext cx="2254339" cy="1239800"/>
          </a:xfrm>
          <a:prstGeom prst="rect">
            <a:avLst/>
          </a:prstGeom>
        </p:spPr>
      </p:pic>
    </p:spTree>
    <p:extLst>
      <p:ext uri="{BB962C8B-B14F-4D97-AF65-F5344CB8AC3E}">
        <p14:creationId xmlns:p14="http://schemas.microsoft.com/office/powerpoint/2010/main" val="27420672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8 at 2.4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47200" cy="9144000"/>
          </a:xfrm>
          <a:prstGeom prst="rect">
            <a:avLst/>
          </a:prstGeom>
        </p:spPr>
      </p:pic>
    </p:spTree>
    <p:extLst>
      <p:ext uri="{BB962C8B-B14F-4D97-AF65-F5344CB8AC3E}">
        <p14:creationId xmlns:p14="http://schemas.microsoft.com/office/powerpoint/2010/main" val="11078218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1-08 at 2.56.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8945217"/>
          </a:xfrm>
          <a:prstGeom prst="rect">
            <a:avLst/>
          </a:prstGeom>
        </p:spPr>
      </p:pic>
    </p:spTree>
    <p:extLst>
      <p:ext uri="{BB962C8B-B14F-4D97-AF65-F5344CB8AC3E}">
        <p14:creationId xmlns:p14="http://schemas.microsoft.com/office/powerpoint/2010/main" val="10801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(9)</a:t>
            </a:r>
            <a:endParaRPr lang="en-CA" dirty="0"/>
          </a:p>
        </p:txBody>
      </p:sp>
      <p:sp>
        <p:nvSpPr>
          <p:cNvPr id="3" name="Content Placeholder 2"/>
          <p:cNvSpPr>
            <a:spLocks noGrp="1"/>
          </p:cNvSpPr>
          <p:nvPr>
            <p:ph idx="1"/>
          </p:nvPr>
        </p:nvSpPr>
        <p:spPr>
          <a:xfrm>
            <a:off x="457200" y="1600200"/>
            <a:ext cx="8229600" cy="4839184"/>
          </a:xfrm>
        </p:spPr>
        <p:txBody>
          <a:bodyPr/>
          <a:lstStyle/>
          <a:p>
            <a:pPr marL="0" indent="0">
              <a:buNone/>
            </a:pPr>
            <a:r>
              <a:rPr lang="en-CA" b="1" dirty="0" smtClean="0"/>
              <a:t>Preview</a:t>
            </a:r>
          </a:p>
          <a:p>
            <a:pPr marL="0" indent="0">
              <a:buNone/>
            </a:pPr>
            <a:r>
              <a:rPr lang="en-CA" cap="small" dirty="0" err="1">
                <a:ea typeface="Lucida Grande"/>
                <a:cs typeface="Lucida Grande"/>
                <a:sym typeface="Wingdings"/>
              </a:rPr>
              <a:t>pdf</a:t>
            </a:r>
            <a:r>
              <a:rPr lang="en-CA" dirty="0" smtClean="0"/>
              <a:t> and image viewer</a:t>
            </a:r>
            <a:endParaRPr lang="en-CA" dirty="0"/>
          </a:p>
          <a:p>
            <a:r>
              <a:rPr lang="en-CA" sz="2800" dirty="0" smtClean="0"/>
              <a:t>image </a:t>
            </a:r>
            <a:r>
              <a:rPr lang="en-CA" sz="2800" dirty="0" smtClean="0">
                <a:ea typeface="Lucida Grande"/>
                <a:cs typeface="Lucida Grande"/>
                <a:sym typeface="Wingdings"/>
              </a:rPr>
              <a:t> </a:t>
            </a:r>
            <a:r>
              <a:rPr lang="en-CA" sz="2800" cap="small" dirty="0" err="1" smtClean="0">
                <a:ea typeface="Lucida Grande"/>
                <a:cs typeface="Lucida Grande"/>
                <a:sym typeface="Wingdings"/>
              </a:rPr>
              <a:t>pdf</a:t>
            </a:r>
            <a:endParaRPr lang="en-CA" sz="2800" cap="small" dirty="0" smtClean="0"/>
          </a:p>
          <a:p>
            <a:r>
              <a:rPr lang="en-CA" sz="2800" dirty="0" smtClean="0"/>
              <a:t>delete </a:t>
            </a:r>
            <a:r>
              <a:rPr lang="en-CA" sz="2800" cap="small" dirty="0" err="1" smtClean="0">
                <a:ea typeface="Lucida Grande"/>
                <a:cs typeface="Lucida Grande"/>
                <a:sym typeface="Wingdings"/>
              </a:rPr>
              <a:t>pdf</a:t>
            </a:r>
            <a:r>
              <a:rPr lang="en-CA" sz="2800" cap="small" dirty="0" smtClean="0">
                <a:ea typeface="Lucida Grande"/>
                <a:cs typeface="Lucida Grande"/>
                <a:sym typeface="Wingdings"/>
              </a:rPr>
              <a:t> </a:t>
            </a:r>
            <a:r>
              <a:rPr lang="en-CA" sz="2800" dirty="0" smtClean="0">
                <a:ea typeface="Lucida Grande"/>
                <a:cs typeface="Lucida Grande"/>
                <a:sym typeface="Wingdings"/>
              </a:rPr>
              <a:t>pages</a:t>
            </a:r>
          </a:p>
          <a:p>
            <a:r>
              <a:rPr lang="en-CA" sz="2800" dirty="0" smtClean="0">
                <a:ea typeface="Lucida Grande"/>
                <a:cs typeface="Lucida Grande"/>
                <a:sym typeface="Wingdings"/>
              </a:rPr>
              <a:t>add </a:t>
            </a:r>
            <a:r>
              <a:rPr lang="en-CA" sz="2800" dirty="0"/>
              <a:t> </a:t>
            </a:r>
            <a:r>
              <a:rPr lang="en-CA" sz="2800" cap="small" dirty="0" err="1">
                <a:ea typeface="Lucida Grande"/>
                <a:cs typeface="Lucida Grande"/>
                <a:sym typeface="Wingdings"/>
              </a:rPr>
              <a:t>pdf</a:t>
            </a:r>
            <a:r>
              <a:rPr lang="en-CA" sz="2800" cap="small" dirty="0">
                <a:ea typeface="Lucida Grande"/>
                <a:cs typeface="Lucida Grande"/>
                <a:sym typeface="Wingdings"/>
              </a:rPr>
              <a:t> </a:t>
            </a:r>
            <a:r>
              <a:rPr lang="en-CA" sz="2800" dirty="0">
                <a:ea typeface="Lucida Grande"/>
                <a:cs typeface="Lucida Grande"/>
                <a:sym typeface="Wingdings"/>
              </a:rPr>
              <a:t>pages</a:t>
            </a:r>
            <a:endParaRPr lang="en-CA" sz="2800" dirty="0" smtClean="0">
              <a:ea typeface="Lucida Grande"/>
              <a:cs typeface="Lucida Grande"/>
              <a:sym typeface="Wingdings"/>
            </a:endParaRPr>
          </a:p>
          <a:p>
            <a:r>
              <a:rPr lang="en-CA" sz="2800" dirty="0" smtClean="0">
                <a:ea typeface="Lucida Grande"/>
                <a:cs typeface="Lucida Grande"/>
                <a:sym typeface="Wingdings"/>
              </a:rPr>
              <a:t>re-mix </a:t>
            </a:r>
            <a:r>
              <a:rPr lang="en-CA" sz="2800" cap="small" dirty="0" err="1">
                <a:ea typeface="Lucida Grande"/>
                <a:cs typeface="Lucida Grande"/>
                <a:sym typeface="Wingdings"/>
              </a:rPr>
              <a:t>pdf</a:t>
            </a:r>
            <a:r>
              <a:rPr lang="en-CA" sz="2800" dirty="0" smtClean="0">
                <a:ea typeface="Lucida Grande"/>
                <a:cs typeface="Lucida Grande"/>
                <a:sym typeface="Wingdings"/>
              </a:rPr>
              <a:t> pages</a:t>
            </a:r>
            <a:endParaRPr lang="en-CA" sz="2800" dirty="0"/>
          </a:p>
          <a:p>
            <a:endParaRPr lang="en-CA" dirty="0"/>
          </a:p>
        </p:txBody>
      </p:sp>
      <p:pic>
        <p:nvPicPr>
          <p:cNvPr id="4" name="Picture 3" descr="Preview_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726" y="1696027"/>
            <a:ext cx="3290455" cy="3290455"/>
          </a:xfrm>
          <a:prstGeom prst="rect">
            <a:avLst/>
          </a:prstGeom>
        </p:spPr>
      </p:pic>
      <p:pic>
        <p:nvPicPr>
          <p:cNvPr id="5" name="Content Placeholder 3" descr="finder.png"/>
          <p:cNvPicPr>
            <a:picLocks noChangeAspect="1"/>
          </p:cNvPicPr>
          <p:nvPr/>
        </p:nvPicPr>
        <p:blipFill>
          <a:blip r:embed="rId3">
            <a:extLst>
              <a:ext uri="{28A0092B-C50C-407E-A947-70E740481C1C}">
                <a14:useLocalDpi xmlns:a14="http://schemas.microsoft.com/office/drawing/2010/main" val="0"/>
              </a:ext>
            </a:extLst>
          </a:blip>
          <a:srcRect l="-40915" r="-40915"/>
          <a:stretch>
            <a:fillRect/>
          </a:stretch>
        </p:blipFill>
        <p:spPr>
          <a:xfrm>
            <a:off x="7273636" y="5618200"/>
            <a:ext cx="2254339" cy="1239800"/>
          </a:xfrm>
          <a:prstGeom prst="rect">
            <a:avLst/>
          </a:prstGeom>
        </p:spPr>
      </p:pic>
    </p:spTree>
    <p:extLst>
      <p:ext uri="{BB962C8B-B14F-4D97-AF65-F5344CB8AC3E}">
        <p14:creationId xmlns:p14="http://schemas.microsoft.com/office/powerpoint/2010/main" val="15494198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347"/>
            <a:ext cx="8229600" cy="2815791"/>
          </a:xfrm>
        </p:spPr>
        <p:txBody>
          <a:bodyPr>
            <a:normAutofit/>
          </a:bodyPr>
          <a:lstStyle/>
          <a:p>
            <a:r>
              <a:rPr lang="fr-FR" sz="5000" dirty="0" smtClean="0"/>
              <a:t>Part I: </a:t>
            </a:r>
            <a:br>
              <a:rPr lang="fr-FR" sz="5000" dirty="0" smtClean="0"/>
            </a:br>
            <a:r>
              <a:rPr lang="fr-FR" sz="5000" dirty="0" smtClean="0"/>
              <a:t>Tips and tricks</a:t>
            </a:r>
            <a:endParaRPr lang="fr-FR" sz="5000" dirty="0"/>
          </a:p>
        </p:txBody>
      </p:sp>
    </p:spTree>
    <p:extLst>
      <p:ext uri="{BB962C8B-B14F-4D97-AF65-F5344CB8AC3E}">
        <p14:creationId xmlns:p14="http://schemas.microsoft.com/office/powerpoint/2010/main" val="9715464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7 at 11.3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98240"/>
          </a:xfrm>
          <a:prstGeom prst="rect">
            <a:avLst/>
          </a:prstGeom>
        </p:spPr>
      </p:pic>
    </p:spTree>
    <p:extLst>
      <p:ext uri="{BB962C8B-B14F-4D97-AF65-F5344CB8AC3E}">
        <p14:creationId xmlns:p14="http://schemas.microsoft.com/office/powerpoint/2010/main" val="373815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(10)</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err="1" smtClean="0"/>
              <a:t>f.lux</a:t>
            </a:r>
            <a:endParaRPr lang="en-CA" b="1" dirty="0" smtClean="0"/>
          </a:p>
          <a:p>
            <a:pPr marL="0" indent="0">
              <a:buNone/>
            </a:pPr>
            <a:r>
              <a:rPr lang="en-CA" dirty="0" smtClean="0"/>
              <a:t>Background light modifier</a:t>
            </a:r>
          </a:p>
          <a:p>
            <a:r>
              <a:rPr lang="en-CA" sz="2800" dirty="0" smtClean="0"/>
              <a:t>Warmer (reddish) light at </a:t>
            </a:r>
            <a:br>
              <a:rPr lang="en-CA" sz="2800" dirty="0" smtClean="0"/>
            </a:br>
            <a:r>
              <a:rPr lang="en-CA" sz="2800" dirty="0" smtClean="0"/>
              <a:t>night</a:t>
            </a:r>
          </a:p>
          <a:p>
            <a:r>
              <a:rPr lang="en-CA" sz="2800" dirty="0" smtClean="0"/>
              <a:t>Less straining on the eyes</a:t>
            </a:r>
          </a:p>
          <a:p>
            <a:endParaRPr lang="en-CA" sz="2800" dirty="0"/>
          </a:p>
          <a:p>
            <a:pPr marL="0" indent="0">
              <a:buNone/>
            </a:pPr>
            <a:endParaRPr lang="en-CA" sz="2800" dirty="0"/>
          </a:p>
          <a:p>
            <a:endParaRPr lang="en-CA" sz="2800" dirty="0" smtClean="0"/>
          </a:p>
          <a:p>
            <a:pPr marL="0" indent="0">
              <a:buNone/>
            </a:pPr>
            <a:r>
              <a:rPr lang="en-CA" sz="2400" dirty="0"/>
              <a:t>http://</a:t>
            </a:r>
            <a:r>
              <a:rPr lang="en-CA" sz="2400" dirty="0" err="1"/>
              <a:t>justgetflux.com</a:t>
            </a:r>
            <a:r>
              <a:rPr lang="en-CA" sz="2400" dirty="0"/>
              <a:t>/</a:t>
            </a:r>
            <a:endParaRPr lang="en-CA" sz="2800" dirty="0"/>
          </a:p>
        </p:txBody>
      </p:sp>
      <p:pic>
        <p:nvPicPr>
          <p:cNvPr id="4" name="Picture 3" descr="mac-Window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pic>
        <p:nvPicPr>
          <p:cNvPr id="5" name="Picture 4" descr="flux-save-and-protect-your-eyes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618" y="2101850"/>
            <a:ext cx="3602182" cy="1882140"/>
          </a:xfrm>
          <a:prstGeom prst="rect">
            <a:avLst/>
          </a:prstGeom>
        </p:spPr>
      </p:pic>
    </p:spTree>
    <p:extLst>
      <p:ext uri="{BB962C8B-B14F-4D97-AF65-F5344CB8AC3E}">
        <p14:creationId xmlns:p14="http://schemas.microsoft.com/office/powerpoint/2010/main" val="15494198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365"/>
            <a:ext cx="8229600" cy="1143000"/>
          </a:xfrm>
        </p:spPr>
        <p:txBody>
          <a:bodyPr>
            <a:normAutofit/>
          </a:bodyPr>
          <a:lstStyle/>
          <a:p>
            <a:pPr algn="l" defTabSz="463550">
              <a:tabLst>
                <a:tab pos="4214813" algn="l"/>
              </a:tabLst>
            </a:pPr>
            <a:r>
              <a:rPr lang="en-CA" sz="3200" dirty="0" smtClean="0"/>
              <a:t>Normal	</a:t>
            </a:r>
            <a:r>
              <a:rPr lang="en-CA" sz="3200" dirty="0" err="1" smtClean="0"/>
              <a:t>f.lux</a:t>
            </a:r>
            <a:r>
              <a:rPr lang="en-CA" sz="3200" dirty="0" smtClean="0"/>
              <a:t> </a:t>
            </a:r>
            <a:r>
              <a:rPr lang="en-CA" sz="2800" dirty="0" smtClean="0"/>
              <a:t>(approximate)</a:t>
            </a:r>
            <a:endParaRPr lang="en-CA" sz="3200" dirty="0"/>
          </a:p>
        </p:txBody>
      </p:sp>
      <p:sp>
        <p:nvSpPr>
          <p:cNvPr id="3" name="Content Placeholder 2"/>
          <p:cNvSpPr>
            <a:spLocks noGrp="1"/>
          </p:cNvSpPr>
          <p:nvPr>
            <p:ph idx="1"/>
          </p:nvPr>
        </p:nvSpPr>
        <p:spPr/>
        <p:txBody>
          <a:bodyPr/>
          <a:lstStyle/>
          <a:p>
            <a:endParaRPr lang="en-CA" dirty="0"/>
          </a:p>
        </p:txBody>
      </p:sp>
      <p:pic>
        <p:nvPicPr>
          <p:cNvPr id="4" name="Picture 3" descr="Screen Shot 2013-11-05 at 9.3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pic>
        <p:nvPicPr>
          <p:cNvPr id="6" name="Picture 5" descr="Screen Shot 2013-11-05 at 9.31.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143000"/>
            <a:ext cx="9144000" cy="5715000"/>
          </a:xfrm>
          <a:prstGeom prst="rect">
            <a:avLst/>
          </a:prstGeom>
        </p:spPr>
      </p:pic>
    </p:spTree>
    <p:extLst>
      <p:ext uri="{BB962C8B-B14F-4D97-AF65-F5344CB8AC3E}">
        <p14:creationId xmlns:p14="http://schemas.microsoft.com/office/powerpoint/2010/main" val="18634494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(11)</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smtClean="0"/>
              <a:t>VLC</a:t>
            </a:r>
          </a:p>
          <a:p>
            <a:pPr marL="0" indent="0">
              <a:buNone/>
            </a:pPr>
            <a:r>
              <a:rPr lang="en-CA" dirty="0" smtClean="0"/>
              <a:t>Media player</a:t>
            </a:r>
          </a:p>
          <a:p>
            <a:r>
              <a:rPr lang="en-CA" sz="2800" dirty="0" smtClean="0"/>
              <a:t>Can increase playback speed</a:t>
            </a:r>
            <a:br>
              <a:rPr lang="en-CA" sz="2800" dirty="0" smtClean="0"/>
            </a:br>
            <a:endParaRPr lang="en-CA" sz="2800" dirty="0"/>
          </a:p>
          <a:p>
            <a:pPr marL="0" indent="0">
              <a:buNone/>
            </a:pPr>
            <a:endParaRPr lang="en-CA" sz="2800" dirty="0"/>
          </a:p>
          <a:p>
            <a:endParaRPr lang="en-CA" sz="2800" dirty="0" smtClean="0"/>
          </a:p>
          <a:p>
            <a:endParaRPr lang="en-CA" sz="2800" dirty="0" smtClean="0"/>
          </a:p>
          <a:p>
            <a:endParaRPr lang="en-CA" sz="2800" dirty="0"/>
          </a:p>
          <a:p>
            <a:pPr marL="0" indent="0">
              <a:buNone/>
            </a:pPr>
            <a:r>
              <a:rPr lang="en-CA" sz="2400" dirty="0"/>
              <a:t>http://</a:t>
            </a:r>
            <a:r>
              <a:rPr lang="en-CA" sz="2400" dirty="0" err="1"/>
              <a:t>www.videolan.org</a:t>
            </a:r>
            <a:r>
              <a:rPr lang="en-CA" sz="2400" dirty="0"/>
              <a:t>/</a:t>
            </a:r>
            <a:endParaRPr lang="en-CA" sz="2800" dirty="0"/>
          </a:p>
        </p:txBody>
      </p:sp>
      <p:pic>
        <p:nvPicPr>
          <p:cNvPr id="4" name="Picture 3" descr="vl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1703" y="1718886"/>
            <a:ext cx="2529841" cy="2529841"/>
          </a:xfrm>
          <a:prstGeom prst="rect">
            <a:avLst/>
          </a:prstGeom>
        </p:spPr>
      </p:pic>
      <p:pic>
        <p:nvPicPr>
          <p:cNvPr id="5" name="Picture 4"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15494198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7 at 10.34.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33" y="0"/>
            <a:ext cx="7670800" cy="8572500"/>
          </a:xfrm>
          <a:prstGeom prst="rect">
            <a:avLst/>
          </a:prstGeom>
        </p:spPr>
      </p:pic>
    </p:spTree>
    <p:extLst>
      <p:ext uri="{BB962C8B-B14F-4D97-AF65-F5344CB8AC3E}">
        <p14:creationId xmlns:p14="http://schemas.microsoft.com/office/powerpoint/2010/main" val="40392440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(12)</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err="1" smtClean="0"/>
              <a:t>Zotero</a:t>
            </a:r>
            <a:r>
              <a:rPr lang="en-CA" b="1" dirty="0" smtClean="0"/>
              <a:t> (or other)</a:t>
            </a:r>
          </a:p>
          <a:p>
            <a:pPr marL="0" indent="0">
              <a:buNone/>
            </a:pPr>
            <a:r>
              <a:rPr lang="en-CA" dirty="0" smtClean="0"/>
              <a:t>Reference manager</a:t>
            </a:r>
          </a:p>
          <a:p>
            <a:r>
              <a:rPr lang="en-CA" sz="2800" dirty="0" smtClean="0"/>
              <a:t>Indispensible for PhD students</a:t>
            </a:r>
          </a:p>
          <a:p>
            <a:r>
              <a:rPr lang="en-CA" sz="2800" dirty="0" smtClean="0"/>
              <a:t>Necessary for MA students</a:t>
            </a:r>
          </a:p>
          <a:p>
            <a:r>
              <a:rPr lang="en-CA" sz="2800" dirty="0" smtClean="0"/>
              <a:t>Useful for MEd students</a:t>
            </a:r>
            <a:br>
              <a:rPr lang="en-CA" sz="2800" dirty="0" smtClean="0"/>
            </a:br>
            <a:endParaRPr lang="en-CA" sz="2800" dirty="0" smtClean="0"/>
          </a:p>
          <a:p>
            <a:endParaRPr lang="en-CA" sz="2800" dirty="0" smtClean="0"/>
          </a:p>
          <a:p>
            <a:endParaRPr lang="en-CA" sz="2800" dirty="0"/>
          </a:p>
          <a:p>
            <a:pPr marL="0" indent="0">
              <a:buNone/>
            </a:pPr>
            <a:r>
              <a:rPr lang="en-CA" sz="2400" dirty="0"/>
              <a:t>http://</a:t>
            </a:r>
            <a:r>
              <a:rPr lang="en-CA" sz="2400" dirty="0" err="1" smtClean="0"/>
              <a:t>www.zotero.org</a:t>
            </a:r>
            <a:r>
              <a:rPr lang="en-CA" sz="2400" dirty="0"/>
              <a:t>/</a:t>
            </a:r>
            <a:endParaRPr lang="en-CA" sz="2800" dirty="0"/>
          </a:p>
        </p:txBody>
      </p:sp>
      <p:pic>
        <p:nvPicPr>
          <p:cNvPr id="5" name="Picture 4" descr="mac-Window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pic>
        <p:nvPicPr>
          <p:cNvPr id="6" name="Picture 5" descr="zoter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363" y="2366819"/>
            <a:ext cx="2373745" cy="2373745"/>
          </a:xfrm>
          <a:prstGeom prst="rect">
            <a:avLst/>
          </a:prstGeom>
        </p:spPr>
      </p:pic>
    </p:spTree>
    <p:extLst>
      <p:ext uri="{BB962C8B-B14F-4D97-AF65-F5344CB8AC3E}">
        <p14:creationId xmlns:p14="http://schemas.microsoft.com/office/powerpoint/2010/main" val="2149844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ome-logo-1301044215-300x3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364" y="2135908"/>
            <a:ext cx="2244436" cy="2244436"/>
          </a:xfrm>
          <a:prstGeom prst="rect">
            <a:avLst/>
          </a:prstGeom>
        </p:spPr>
      </p:pic>
      <p:sp>
        <p:nvSpPr>
          <p:cNvPr id="2" name="Title 1"/>
          <p:cNvSpPr>
            <a:spLocks noGrp="1"/>
          </p:cNvSpPr>
          <p:nvPr>
            <p:ph type="title"/>
          </p:nvPr>
        </p:nvSpPr>
        <p:spPr/>
        <p:txBody>
          <a:bodyPr/>
          <a:lstStyle/>
          <a:p>
            <a:r>
              <a:rPr lang="en-CA" dirty="0" smtClean="0"/>
              <a:t>Program shortcuts (1)</a:t>
            </a:r>
            <a:endParaRPr lang="en-CA" dirty="0"/>
          </a:p>
        </p:txBody>
      </p:sp>
      <p:sp>
        <p:nvSpPr>
          <p:cNvPr id="3" name="Content Placeholder 2"/>
          <p:cNvSpPr>
            <a:spLocks noGrp="1"/>
          </p:cNvSpPr>
          <p:nvPr>
            <p:ph idx="1"/>
          </p:nvPr>
        </p:nvSpPr>
        <p:spPr>
          <a:xfrm>
            <a:off x="457200" y="1600199"/>
            <a:ext cx="8229600" cy="5075427"/>
          </a:xfrm>
        </p:spPr>
        <p:txBody>
          <a:bodyPr>
            <a:normAutofit/>
          </a:bodyPr>
          <a:lstStyle/>
          <a:p>
            <a:pPr marL="0" indent="0">
              <a:buNone/>
            </a:pPr>
            <a:r>
              <a:rPr lang="en-CA" b="1" dirty="0" smtClean="0"/>
              <a:t>Google Chrome</a:t>
            </a:r>
          </a:p>
          <a:p>
            <a:pPr marL="0" indent="0">
              <a:buNone/>
            </a:pPr>
            <a:r>
              <a:rPr lang="en-CA" dirty="0" smtClean="0"/>
              <a:t>Shortcuts:</a:t>
            </a:r>
          </a:p>
          <a:p>
            <a:pPr>
              <a:tabLst>
                <a:tab pos="1789113" algn="l"/>
              </a:tabLst>
            </a:pPr>
            <a:r>
              <a:rPr lang="en-CA" sz="2800" dirty="0" smtClean="0">
                <a:ea typeface="Lucida Grande"/>
                <a:cs typeface="Lucida Grande"/>
              </a:rPr>
              <a:t>⌘ 1…8	: Go to tab # 1…8</a:t>
            </a:r>
            <a:endParaRPr lang="en-CA" sz="2800" dirty="0"/>
          </a:p>
          <a:p>
            <a:pPr>
              <a:tabLst>
                <a:tab pos="1789113" algn="l"/>
              </a:tabLst>
            </a:pPr>
            <a:r>
              <a:rPr lang="en-CA" sz="2800" dirty="0" smtClean="0">
                <a:ea typeface="Lucida Grande"/>
                <a:cs typeface="Lucida Grande"/>
              </a:rPr>
              <a:t>⌘ 9	: Go to last tab</a:t>
            </a:r>
          </a:p>
          <a:p>
            <a:pPr>
              <a:tabLst>
                <a:tab pos="1789113" algn="l"/>
              </a:tabLst>
            </a:pPr>
            <a:r>
              <a:rPr lang="en-CA" sz="2800" dirty="0" smtClean="0">
                <a:ea typeface="Lucida Grande"/>
                <a:cs typeface="Lucida Grande"/>
              </a:rPr>
              <a:t>⌘ + / –	: Increase/ decrease font</a:t>
            </a:r>
            <a:endParaRPr lang="en-CA" sz="2800" dirty="0">
              <a:ea typeface="Lucida Grande"/>
              <a:cs typeface="Lucida Grande"/>
            </a:endParaRPr>
          </a:p>
          <a:p>
            <a:pPr>
              <a:tabLst>
                <a:tab pos="1789113" algn="l"/>
              </a:tabLst>
            </a:pPr>
            <a:r>
              <a:rPr lang="en-CA" sz="2800" dirty="0" smtClean="0">
                <a:ea typeface="Lucida Grande"/>
                <a:cs typeface="Lucida Grande"/>
              </a:rPr>
              <a:t>⌘ L	: Go to URL field</a:t>
            </a:r>
          </a:p>
          <a:p>
            <a:pPr>
              <a:tabLst>
                <a:tab pos="1789113" algn="l"/>
              </a:tabLst>
            </a:pPr>
            <a:r>
              <a:rPr lang="en-CA" sz="2800" dirty="0" smtClean="0">
                <a:ea typeface="Lucida Grande"/>
                <a:cs typeface="Lucida Grande"/>
              </a:rPr>
              <a:t>⌘ </a:t>
            </a:r>
            <a:r>
              <a:rPr lang="en-CA" sz="2800" dirty="0">
                <a:ea typeface="Lucida Grande"/>
                <a:cs typeface="Lucida Grande"/>
              </a:rPr>
              <a:t>T	: </a:t>
            </a:r>
            <a:r>
              <a:rPr lang="en-CA" sz="2800" dirty="0" smtClean="0">
                <a:ea typeface="Lucida Grande"/>
                <a:cs typeface="Lucida Grande"/>
              </a:rPr>
              <a:t>New tab</a:t>
            </a:r>
          </a:p>
          <a:p>
            <a:pPr>
              <a:tabLst>
                <a:tab pos="1789113" algn="l"/>
              </a:tabLst>
            </a:pPr>
            <a:r>
              <a:rPr lang="en-CA" sz="2800" dirty="0" smtClean="0">
                <a:ea typeface="Lucida Grande"/>
                <a:cs typeface="Lucida Grande"/>
              </a:rPr>
              <a:t>⌘ </a:t>
            </a:r>
            <a:r>
              <a:rPr lang="en-CA" sz="2800" dirty="0" smtClean="0">
                <a:latin typeface="Wingdings"/>
                <a:ea typeface="Wingdings"/>
                <a:cs typeface="Wingdings"/>
                <a:sym typeface="Wingdings"/>
              </a:rPr>
              <a:t></a:t>
            </a:r>
            <a:r>
              <a:rPr lang="en-CA" sz="2800" dirty="0" smtClean="0">
                <a:ea typeface="Lucida Grande"/>
                <a:cs typeface="Lucida Grande"/>
              </a:rPr>
              <a:t> T	: Restore deleted tab</a:t>
            </a:r>
          </a:p>
          <a:p>
            <a:pPr marL="0" indent="0">
              <a:buNone/>
              <a:tabLst>
                <a:tab pos="1789113" algn="l"/>
              </a:tabLst>
            </a:pPr>
            <a:endParaRPr lang="en-CA" sz="1000" dirty="0" smtClean="0">
              <a:ea typeface="Lucida Grande"/>
              <a:cs typeface="Lucida Grande"/>
            </a:endParaRPr>
          </a:p>
          <a:p>
            <a:pPr marL="0" indent="0">
              <a:buNone/>
              <a:tabLst>
                <a:tab pos="1789113" algn="l"/>
              </a:tabLst>
            </a:pPr>
            <a:r>
              <a:rPr lang="en-CA" sz="2400" dirty="0" smtClean="0">
                <a:ea typeface="Lucida Grande"/>
                <a:cs typeface="Lucida Grande"/>
              </a:rPr>
              <a:t>https</a:t>
            </a:r>
            <a:r>
              <a:rPr lang="en-CA" sz="2400" dirty="0">
                <a:ea typeface="Lucida Grande"/>
                <a:cs typeface="Lucida Grande"/>
              </a:rPr>
              <a:t>:/</a:t>
            </a:r>
            <a:r>
              <a:rPr lang="en-CA" sz="2400" dirty="0" smtClean="0">
                <a:ea typeface="Lucida Grande"/>
                <a:cs typeface="Lucida Grande"/>
              </a:rPr>
              <a:t>/</a:t>
            </a:r>
            <a:r>
              <a:rPr lang="en-CA" sz="2400" dirty="0" err="1" smtClean="0">
                <a:ea typeface="Lucida Grande"/>
                <a:cs typeface="Lucida Grande"/>
              </a:rPr>
              <a:t>google.com</a:t>
            </a:r>
            <a:r>
              <a:rPr lang="en-CA" sz="2400" dirty="0">
                <a:ea typeface="Lucida Grande"/>
                <a:cs typeface="Lucida Grande"/>
              </a:rPr>
              <a:t>/</a:t>
            </a:r>
            <a:r>
              <a:rPr lang="en-CA" sz="2400" dirty="0" err="1">
                <a:ea typeface="Lucida Grande"/>
                <a:cs typeface="Lucida Grande"/>
              </a:rPr>
              <a:t>intl</a:t>
            </a:r>
            <a:r>
              <a:rPr lang="en-CA" sz="2400" dirty="0">
                <a:ea typeface="Lucida Grande"/>
                <a:cs typeface="Lucida Grande"/>
              </a:rPr>
              <a:t>/en/chrome/browser/</a:t>
            </a:r>
            <a:endParaRPr lang="en-CA" sz="2400" dirty="0" smtClean="0">
              <a:ea typeface="Lucida Grande"/>
              <a:cs typeface="Lucida Grande"/>
            </a:endParaRPr>
          </a:p>
        </p:txBody>
      </p:sp>
      <p:pic>
        <p:nvPicPr>
          <p:cNvPr id="6" name="Picture 5"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33073356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 shortcuts (2)</a:t>
            </a:r>
            <a:endParaRPr lang="en-CA" dirty="0"/>
          </a:p>
        </p:txBody>
      </p:sp>
      <p:sp>
        <p:nvSpPr>
          <p:cNvPr id="3" name="Content Placeholder 2"/>
          <p:cNvSpPr>
            <a:spLocks noGrp="1"/>
          </p:cNvSpPr>
          <p:nvPr>
            <p:ph idx="1"/>
          </p:nvPr>
        </p:nvSpPr>
        <p:spPr>
          <a:xfrm>
            <a:off x="457200" y="1600200"/>
            <a:ext cx="8229600" cy="4839184"/>
          </a:xfrm>
        </p:spPr>
        <p:txBody>
          <a:bodyPr/>
          <a:lstStyle/>
          <a:p>
            <a:pPr marL="0" indent="0">
              <a:buNone/>
            </a:pPr>
            <a:r>
              <a:rPr lang="en-CA" b="1" dirty="0" smtClean="0"/>
              <a:t>Microsoft Word (Office suite)</a:t>
            </a:r>
          </a:p>
          <a:p>
            <a:pPr marL="0" indent="0">
              <a:buNone/>
            </a:pPr>
            <a:r>
              <a:rPr lang="en-CA" dirty="0" smtClean="0"/>
              <a:t>Shortcuts:</a:t>
            </a:r>
          </a:p>
          <a:p>
            <a:pPr>
              <a:tabLst>
                <a:tab pos="1708150" algn="l"/>
              </a:tabLst>
            </a:pPr>
            <a:r>
              <a:rPr lang="en-CA" sz="2800" dirty="0" smtClean="0">
                <a:ea typeface="Lucida Grande"/>
                <a:cs typeface="Lucida Grande"/>
              </a:rPr>
              <a:t>⌘⌥ R	: Show/hide ribbon</a:t>
            </a:r>
            <a:endParaRPr lang="en-CA" sz="2800" dirty="0"/>
          </a:p>
          <a:p>
            <a:pPr>
              <a:tabLst>
                <a:tab pos="1708150" algn="l"/>
              </a:tabLst>
            </a:pPr>
            <a:r>
              <a:rPr lang="en-CA" sz="2800" dirty="0">
                <a:ea typeface="Lucida Grande"/>
                <a:cs typeface="Lucida Grande"/>
              </a:rPr>
              <a:t>⌘⌥ </a:t>
            </a:r>
            <a:r>
              <a:rPr lang="en-CA" sz="2800" dirty="0" smtClean="0">
                <a:ea typeface="Lucida Grande"/>
                <a:cs typeface="Lucida Grande"/>
              </a:rPr>
              <a:t>T	: Show/hide icons</a:t>
            </a:r>
          </a:p>
          <a:p>
            <a:pPr>
              <a:tabLst>
                <a:tab pos="1708150" algn="l"/>
              </a:tabLst>
            </a:pPr>
            <a:r>
              <a:rPr lang="en-CA" sz="2800" dirty="0">
                <a:ea typeface="Lucida Grande"/>
                <a:cs typeface="Lucida Grande"/>
              </a:rPr>
              <a:t>⌘⌥ </a:t>
            </a:r>
            <a:r>
              <a:rPr lang="en-CA" sz="2800" dirty="0" smtClean="0">
                <a:ea typeface="Lucida Grande"/>
                <a:cs typeface="Lucida Grande"/>
              </a:rPr>
              <a:t>M	: Paragraph</a:t>
            </a:r>
          </a:p>
          <a:p>
            <a:pPr>
              <a:tabLst>
                <a:tab pos="1708150" algn="l"/>
              </a:tabLst>
            </a:pPr>
            <a:r>
              <a:rPr lang="en-CA" sz="2800" dirty="0" smtClean="0">
                <a:ea typeface="Lucida Grande"/>
                <a:cs typeface="Lucida Grande"/>
              </a:rPr>
              <a:t>⌘ D	: Font</a:t>
            </a:r>
            <a:endParaRPr lang="en-CA" sz="2800" dirty="0">
              <a:ea typeface="Lucida Grande"/>
              <a:cs typeface="Lucida Grande"/>
            </a:endParaRPr>
          </a:p>
          <a:p>
            <a:pPr>
              <a:tabLst>
                <a:tab pos="1708150" algn="l"/>
              </a:tabLst>
            </a:pPr>
            <a:r>
              <a:rPr lang="en-CA" sz="2800" dirty="0" smtClean="0">
                <a:ea typeface="Lucida Grande"/>
                <a:cs typeface="Lucida Grande"/>
              </a:rPr>
              <a:t>⌘⌥</a:t>
            </a:r>
            <a:r>
              <a:rPr lang="en-CA" sz="2800" dirty="0" smtClean="0">
                <a:ea typeface="Wingdings"/>
                <a:cs typeface="Wingdings"/>
                <a:sym typeface="Wingdings"/>
              </a:rPr>
              <a:t></a:t>
            </a:r>
            <a:r>
              <a:rPr lang="en-CA" sz="2800" dirty="0" smtClean="0">
                <a:ea typeface="Lucida Grande"/>
                <a:cs typeface="Lucida Grande"/>
              </a:rPr>
              <a:t>V	: Paste and match formatting</a:t>
            </a:r>
            <a:endParaRPr lang="en-CA" sz="2800" dirty="0"/>
          </a:p>
        </p:txBody>
      </p:sp>
      <p:pic>
        <p:nvPicPr>
          <p:cNvPr id="5" name="Picture 4" descr="microsoft-word-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9436" y="2089728"/>
            <a:ext cx="1997363" cy="1997363"/>
          </a:xfrm>
          <a:prstGeom prst="rect">
            <a:avLst/>
          </a:prstGeom>
        </p:spPr>
      </p:pic>
      <p:pic>
        <p:nvPicPr>
          <p:cNvPr id="6" name="Picture 5"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11064211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7 at 10.37.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4908"/>
            <a:ext cx="7581900" cy="8255000"/>
          </a:xfrm>
          <a:prstGeom prst="rect">
            <a:avLst/>
          </a:prstGeom>
        </p:spPr>
      </p:pic>
      <p:pic>
        <p:nvPicPr>
          <p:cNvPr id="5" name="Picture 4" descr="Screen Shot 2013-11-07 at 10.38.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113" y="1754908"/>
            <a:ext cx="7569200" cy="9944100"/>
          </a:xfrm>
          <a:prstGeom prst="rect">
            <a:avLst/>
          </a:prstGeom>
        </p:spPr>
      </p:pic>
      <p:pic>
        <p:nvPicPr>
          <p:cNvPr id="6" name="Picture 5" descr="Screen Shot 2013-11-07 at 10.38.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13" y="1754908"/>
            <a:ext cx="7581900" cy="8001000"/>
          </a:xfrm>
          <a:prstGeom prst="rect">
            <a:avLst/>
          </a:prstGeom>
        </p:spPr>
      </p:pic>
      <p:sp>
        <p:nvSpPr>
          <p:cNvPr id="7" name="TextBox 6"/>
          <p:cNvSpPr txBox="1"/>
          <p:nvPr/>
        </p:nvSpPr>
        <p:spPr>
          <a:xfrm>
            <a:off x="277091" y="854364"/>
            <a:ext cx="8520545" cy="584776"/>
          </a:xfrm>
          <a:prstGeom prst="rect">
            <a:avLst/>
          </a:prstGeom>
          <a:noFill/>
        </p:spPr>
        <p:txBody>
          <a:bodyPr wrap="square" rtlCol="0">
            <a:spAutoFit/>
          </a:bodyPr>
          <a:lstStyle/>
          <a:p>
            <a:pPr>
              <a:tabLst>
                <a:tab pos="2874963" algn="l"/>
                <a:tab pos="6003925" algn="l"/>
              </a:tabLst>
            </a:pPr>
            <a:r>
              <a:rPr lang="fr-FR" sz="3200" dirty="0" smtClean="0"/>
              <a:t>Default	</a:t>
            </a:r>
            <a:r>
              <a:rPr lang="fr-FR" sz="3200" dirty="0" smtClean="0">
                <a:latin typeface="Lucida Grande"/>
                <a:ea typeface="Lucida Grande"/>
                <a:cs typeface="Lucida Grande"/>
              </a:rPr>
              <a:t>⌘⌥ R	</a:t>
            </a:r>
            <a:r>
              <a:rPr lang="fr-FR" sz="3200" dirty="0">
                <a:latin typeface="Lucida Grande"/>
                <a:ea typeface="Lucida Grande"/>
                <a:cs typeface="Lucida Grande"/>
              </a:rPr>
              <a:t>⌘⌥ </a:t>
            </a:r>
            <a:r>
              <a:rPr lang="fr-FR" sz="3200" dirty="0" err="1" smtClean="0">
                <a:latin typeface="Lucida Grande"/>
                <a:ea typeface="Lucida Grande"/>
                <a:cs typeface="Lucida Grande"/>
              </a:rPr>
              <a:t>T</a:t>
            </a:r>
            <a:endParaRPr lang="fr-FR" sz="3200" dirty="0"/>
          </a:p>
        </p:txBody>
      </p:sp>
    </p:spTree>
    <p:extLst>
      <p:ext uri="{BB962C8B-B14F-4D97-AF65-F5344CB8AC3E}">
        <p14:creationId xmlns:p14="http://schemas.microsoft.com/office/powerpoint/2010/main" val="11310442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MS Word Program features (1)</a:t>
            </a:r>
            <a:endParaRPr lang="en-CA" dirty="0"/>
          </a:p>
        </p:txBody>
      </p:sp>
      <p:sp>
        <p:nvSpPr>
          <p:cNvPr id="3" name="Content Placeholder 2"/>
          <p:cNvSpPr>
            <a:spLocks noGrp="1"/>
          </p:cNvSpPr>
          <p:nvPr>
            <p:ph idx="1"/>
          </p:nvPr>
        </p:nvSpPr>
        <p:spPr>
          <a:xfrm>
            <a:off x="457200" y="1600200"/>
            <a:ext cx="8229600" cy="4839184"/>
          </a:xfrm>
        </p:spPr>
        <p:txBody>
          <a:bodyPr/>
          <a:lstStyle/>
          <a:p>
            <a:pPr marL="0" indent="0">
              <a:buNone/>
              <a:tabLst>
                <a:tab pos="1708150" algn="l"/>
              </a:tabLst>
            </a:pPr>
            <a:r>
              <a:rPr lang="en-CA" b="1" dirty="0" smtClean="0"/>
              <a:t>Advanced find and replace</a:t>
            </a:r>
          </a:p>
          <a:p>
            <a:pPr>
              <a:tabLst>
                <a:tab pos="1431925" algn="l"/>
              </a:tabLst>
            </a:pPr>
            <a:r>
              <a:rPr lang="en-CA" sz="2800" dirty="0" smtClean="0"/>
              <a:t>^$	: any character</a:t>
            </a:r>
          </a:p>
          <a:p>
            <a:pPr>
              <a:tabLst>
                <a:tab pos="1431925" algn="l"/>
              </a:tabLst>
            </a:pPr>
            <a:r>
              <a:rPr lang="en-CA" sz="2800" dirty="0"/>
              <a:t>^</a:t>
            </a:r>
            <a:r>
              <a:rPr lang="en-CA" sz="2800" dirty="0" smtClean="0"/>
              <a:t>#	: any digit</a:t>
            </a:r>
            <a:endParaRPr lang="en-CA" sz="2800" dirty="0"/>
          </a:p>
          <a:p>
            <a:pPr>
              <a:tabLst>
                <a:tab pos="1431925" algn="l"/>
              </a:tabLst>
            </a:pPr>
            <a:r>
              <a:rPr lang="en-CA" sz="2800" dirty="0" smtClean="0"/>
              <a:t>^p	: paragraph mark (¶)</a:t>
            </a:r>
          </a:p>
          <a:p>
            <a:pPr>
              <a:tabLst>
                <a:tab pos="1708150" algn="l"/>
              </a:tabLst>
            </a:pPr>
            <a:r>
              <a:rPr lang="en-CA" sz="2800" dirty="0" smtClean="0"/>
              <a:t>etc.</a:t>
            </a:r>
            <a:endParaRPr lang="en-CA" sz="2800" dirty="0"/>
          </a:p>
        </p:txBody>
      </p:sp>
      <p:pic>
        <p:nvPicPr>
          <p:cNvPr id="5" name="Picture 4" descr="microsoft-word-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9436" y="2089728"/>
            <a:ext cx="1997363" cy="1997363"/>
          </a:xfrm>
          <a:prstGeom prst="rect">
            <a:avLst/>
          </a:prstGeom>
        </p:spPr>
      </p:pic>
      <p:pic>
        <p:nvPicPr>
          <p:cNvPr id="6" name="Picture 5" descr="mac-Windo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2" y="5530272"/>
            <a:ext cx="1451068" cy="1327727"/>
          </a:xfrm>
          <a:prstGeom prst="rect">
            <a:avLst/>
          </a:prstGeom>
        </p:spPr>
      </p:pic>
    </p:spTree>
    <p:extLst>
      <p:ext uri="{BB962C8B-B14F-4D97-AF65-F5344CB8AC3E}">
        <p14:creationId xmlns:p14="http://schemas.microsoft.com/office/powerpoint/2010/main" val="8515655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Shortcuts</a:t>
            </a:r>
            <a:endParaRPr lang="en-CA" dirty="0"/>
          </a:p>
        </p:txBody>
      </p:sp>
      <p:sp>
        <p:nvSpPr>
          <p:cNvPr id="3" name="Content Placeholder 2"/>
          <p:cNvSpPr>
            <a:spLocks noGrp="1"/>
          </p:cNvSpPr>
          <p:nvPr>
            <p:ph idx="1"/>
          </p:nvPr>
        </p:nvSpPr>
        <p:spPr>
          <a:xfrm>
            <a:off x="457200" y="1600200"/>
            <a:ext cx="8229600" cy="4850422"/>
          </a:xfrm>
        </p:spPr>
        <p:txBody>
          <a:bodyPr>
            <a:normAutofit/>
          </a:bodyPr>
          <a:lstStyle/>
          <a:p>
            <a:pPr marL="0" indent="0">
              <a:spcBef>
                <a:spcPts val="0"/>
              </a:spcBef>
              <a:spcAft>
                <a:spcPts val="1500"/>
              </a:spcAft>
              <a:buNone/>
              <a:tabLst>
                <a:tab pos="2686050" algn="l"/>
              </a:tabLst>
            </a:pPr>
            <a:r>
              <a:rPr lang="en-CA" b="1" dirty="0" smtClean="0">
                <a:solidFill>
                  <a:prstClr val="black"/>
                </a:solidFill>
                <a:latin typeface="Times New Roman"/>
                <a:cs typeface="Times New Roman"/>
              </a:rPr>
              <a:t>General shortcuts</a:t>
            </a:r>
            <a:endParaRPr lang="en-CA" dirty="0" smtClean="0">
              <a:solidFill>
                <a:prstClr val="black"/>
              </a:solidFill>
              <a:latin typeface="Times New Roman"/>
              <a:cs typeface="Times New Roman"/>
            </a:endParaRPr>
          </a:p>
          <a:p>
            <a:pPr marL="0" indent="0">
              <a:spcBef>
                <a:spcPts val="0"/>
              </a:spcBef>
              <a:spcAft>
                <a:spcPts val="1500"/>
              </a:spcAft>
              <a:buNone/>
              <a:tabLst>
                <a:tab pos="2865438" algn="l"/>
              </a:tabLst>
            </a:pPr>
            <a:r>
              <a:rPr lang="en-CA" sz="2400" cap="small" dirty="0" smtClean="0">
                <a:solidFill>
                  <a:prstClr val="black"/>
                </a:solidFill>
                <a:latin typeface="Lucida Grande"/>
                <a:ea typeface="Lucida Grande"/>
                <a:cs typeface="Lucida Grande"/>
              </a:rPr>
              <a:t>⌘</a:t>
            </a:r>
            <a:r>
              <a:rPr lang="en-CA" sz="2400" cap="small" dirty="0" smtClean="0">
                <a:solidFill>
                  <a:prstClr val="black"/>
                </a:solidFill>
                <a:latin typeface="Times New Roman"/>
                <a:cs typeface="Times New Roman"/>
              </a:rPr>
              <a:t> + tab</a:t>
            </a:r>
            <a:r>
              <a:rPr lang="en-CA" dirty="0" smtClean="0">
                <a:solidFill>
                  <a:prstClr val="black"/>
                </a:solidFill>
                <a:latin typeface="Times New Roman"/>
                <a:cs typeface="Times New Roman"/>
              </a:rPr>
              <a:t>	Change program</a:t>
            </a:r>
          </a:p>
          <a:p>
            <a:pPr marL="0" indent="0">
              <a:spcBef>
                <a:spcPts val="0"/>
              </a:spcBef>
              <a:spcAft>
                <a:spcPts val="1500"/>
              </a:spcAft>
              <a:buNone/>
              <a:tabLst>
                <a:tab pos="2865438" algn="l"/>
              </a:tabLst>
            </a:pPr>
            <a:r>
              <a:rPr lang="en-CA" sz="2400" cap="small" dirty="0" smtClean="0">
                <a:solidFill>
                  <a:prstClr val="black"/>
                </a:solidFill>
                <a:latin typeface="Lucida Grande"/>
                <a:ea typeface="Lucida Grande"/>
                <a:cs typeface="Lucida Grande"/>
              </a:rPr>
              <a:t>⌘</a:t>
            </a:r>
            <a:r>
              <a:rPr lang="en-CA" sz="2400" cap="small" dirty="0" smtClean="0">
                <a:solidFill>
                  <a:prstClr val="black"/>
                </a:solidFill>
                <a:latin typeface="Times New Roman"/>
                <a:cs typeface="Times New Roman"/>
              </a:rPr>
              <a:t> + `</a:t>
            </a:r>
            <a:r>
              <a:rPr lang="en-CA" dirty="0" smtClean="0">
                <a:solidFill>
                  <a:prstClr val="black"/>
                </a:solidFill>
                <a:latin typeface="Times New Roman"/>
                <a:cs typeface="Times New Roman"/>
              </a:rPr>
              <a:t>	Change window</a:t>
            </a:r>
            <a:endParaRPr lang="en-CA" dirty="0" smtClean="0">
              <a:latin typeface="Times New Roman"/>
              <a:cs typeface="Times New Roman"/>
            </a:endParaRPr>
          </a:p>
          <a:p>
            <a:pPr marL="0" indent="0">
              <a:spcBef>
                <a:spcPts val="0"/>
              </a:spcBef>
              <a:spcAft>
                <a:spcPts val="1500"/>
              </a:spcAft>
              <a:buNone/>
              <a:tabLst>
                <a:tab pos="2865438" algn="l"/>
              </a:tabLst>
            </a:pPr>
            <a:r>
              <a:rPr lang="en-CA" sz="2400" cap="small" dirty="0">
                <a:solidFill>
                  <a:prstClr val="black"/>
                </a:solidFill>
                <a:latin typeface="Lucida Grande"/>
                <a:ea typeface="Lucida Grande"/>
                <a:cs typeface="Lucida Grande"/>
              </a:rPr>
              <a:t>⌘</a:t>
            </a:r>
            <a:r>
              <a:rPr lang="en-CA" sz="2400" cap="small" dirty="0" smtClean="0">
                <a:solidFill>
                  <a:prstClr val="black"/>
                </a:solidFill>
                <a:latin typeface="Times New Roman"/>
                <a:cs typeface="Times New Roman"/>
              </a:rPr>
              <a:t> + space	</a:t>
            </a:r>
            <a:r>
              <a:rPr lang="en-CA" dirty="0" smtClean="0">
                <a:solidFill>
                  <a:prstClr val="black"/>
                </a:solidFill>
                <a:latin typeface="Times New Roman"/>
                <a:cs typeface="Times New Roman"/>
              </a:rPr>
              <a:t>Spotlight search</a:t>
            </a:r>
          </a:p>
          <a:p>
            <a:pPr marL="0" indent="0">
              <a:spcBef>
                <a:spcPts val="0"/>
              </a:spcBef>
              <a:spcAft>
                <a:spcPts val="1500"/>
              </a:spcAft>
              <a:buNone/>
              <a:tabLst>
                <a:tab pos="2865438" algn="l"/>
              </a:tabLst>
            </a:pPr>
            <a:r>
              <a:rPr lang="en-CA" sz="2400" cap="small" dirty="0">
                <a:solidFill>
                  <a:prstClr val="black"/>
                </a:solidFill>
                <a:latin typeface="Lucida Grande"/>
                <a:ea typeface="Lucida Grande"/>
                <a:cs typeface="Lucida Grande"/>
              </a:rPr>
              <a:t>⌘</a:t>
            </a:r>
            <a:r>
              <a:rPr lang="en-CA" sz="2400" cap="small" dirty="0" smtClean="0">
                <a:solidFill>
                  <a:prstClr val="black"/>
                </a:solidFill>
                <a:latin typeface="Times New Roman"/>
                <a:cs typeface="Times New Roman"/>
              </a:rPr>
              <a:t> + ,</a:t>
            </a:r>
            <a:r>
              <a:rPr lang="en-CA" dirty="0" smtClean="0">
                <a:solidFill>
                  <a:prstClr val="black"/>
                </a:solidFill>
                <a:latin typeface="Times New Roman"/>
                <a:cs typeface="Times New Roman"/>
              </a:rPr>
              <a:t>	Settings</a:t>
            </a:r>
          </a:p>
          <a:p>
            <a:pPr marL="0" indent="0">
              <a:spcBef>
                <a:spcPts val="0"/>
              </a:spcBef>
              <a:spcAft>
                <a:spcPts val="1500"/>
              </a:spcAft>
              <a:buNone/>
              <a:tabLst>
                <a:tab pos="2865438" algn="l"/>
              </a:tabLst>
            </a:pPr>
            <a:r>
              <a:rPr lang="en-CA" sz="2400" cap="small" dirty="0" smtClean="0">
                <a:solidFill>
                  <a:prstClr val="black"/>
                </a:solidFill>
                <a:latin typeface="Lucida Grande"/>
                <a:ea typeface="Lucida Grande"/>
                <a:cs typeface="Lucida Grande"/>
              </a:rPr>
              <a:t>⌘</a:t>
            </a:r>
            <a:r>
              <a:rPr lang="en-CA" sz="2400" cap="small" dirty="0" smtClean="0">
                <a:solidFill>
                  <a:prstClr val="black"/>
                </a:solidFill>
                <a:latin typeface="Times New Roman"/>
                <a:cs typeface="Times New Roman"/>
              </a:rPr>
              <a:t> + shift 3</a:t>
            </a:r>
            <a:r>
              <a:rPr lang="en-CA" dirty="0" smtClean="0">
                <a:solidFill>
                  <a:prstClr val="black"/>
                </a:solidFill>
                <a:latin typeface="Times New Roman"/>
                <a:cs typeface="Times New Roman"/>
              </a:rPr>
              <a:t>	Screenshot (full)</a:t>
            </a:r>
          </a:p>
          <a:p>
            <a:pPr marL="0" lvl="0" indent="0">
              <a:spcBef>
                <a:spcPts val="0"/>
              </a:spcBef>
              <a:spcAft>
                <a:spcPts val="1500"/>
              </a:spcAft>
              <a:buNone/>
              <a:tabLst>
                <a:tab pos="2865438" algn="l"/>
              </a:tabLst>
            </a:pPr>
            <a:r>
              <a:rPr lang="en-CA" sz="2400" cap="small" dirty="0" smtClean="0">
                <a:solidFill>
                  <a:prstClr val="black"/>
                </a:solidFill>
                <a:latin typeface="Lucida Grande"/>
                <a:ea typeface="Lucida Grande"/>
                <a:cs typeface="Lucida Grande"/>
              </a:rPr>
              <a:t>⌘</a:t>
            </a:r>
            <a:r>
              <a:rPr lang="en-CA" sz="2400" cap="small" dirty="0" smtClean="0">
                <a:solidFill>
                  <a:prstClr val="black"/>
                </a:solidFill>
                <a:latin typeface="Times New Roman"/>
                <a:cs typeface="Times New Roman"/>
              </a:rPr>
              <a:t> + shift 4</a:t>
            </a:r>
            <a:r>
              <a:rPr lang="en-CA" dirty="0" smtClean="0">
                <a:solidFill>
                  <a:prstClr val="black"/>
                </a:solidFill>
                <a:latin typeface="Times New Roman"/>
                <a:cs typeface="Times New Roman"/>
              </a:rPr>
              <a:t>	Screenshot (select)</a:t>
            </a:r>
            <a:endParaRPr lang="en-CA" dirty="0">
              <a:solidFill>
                <a:prstClr val="black"/>
              </a:solidFill>
              <a:latin typeface="Times New Roman"/>
              <a:cs typeface="Times New Roman"/>
            </a:endParaRPr>
          </a:p>
        </p:txBody>
      </p:sp>
    </p:spTree>
    <p:extLst>
      <p:ext uri="{BB962C8B-B14F-4D97-AF65-F5344CB8AC3E}">
        <p14:creationId xmlns:p14="http://schemas.microsoft.com/office/powerpoint/2010/main" val="40636233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5" name="Picture 4" descr="Screen Shot 2013-11-07 at 5.12.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455400" cy="9359900"/>
          </a:xfrm>
          <a:prstGeom prst="rect">
            <a:avLst/>
          </a:prstGeom>
        </p:spPr>
      </p:pic>
    </p:spTree>
    <p:extLst>
      <p:ext uri="{BB962C8B-B14F-4D97-AF65-F5344CB8AC3E}">
        <p14:creationId xmlns:p14="http://schemas.microsoft.com/office/powerpoint/2010/main" val="3118330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7 at 5.2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998364" cy="8507165"/>
          </a:xfrm>
          <a:prstGeom prst="rect">
            <a:avLst/>
          </a:prstGeom>
        </p:spPr>
      </p:pic>
      <p:pic>
        <p:nvPicPr>
          <p:cNvPr id="7" name="Picture 6" descr="Screen Shot 2013-11-07 at 5.21.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864" y="-138545"/>
            <a:ext cx="2222500" cy="4953000"/>
          </a:xfrm>
          <a:prstGeom prst="rect">
            <a:avLst/>
          </a:prstGeom>
        </p:spPr>
      </p:pic>
    </p:spTree>
    <p:extLst>
      <p:ext uri="{BB962C8B-B14F-4D97-AF65-F5344CB8AC3E}">
        <p14:creationId xmlns:p14="http://schemas.microsoft.com/office/powerpoint/2010/main" val="38693524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MS Word program features (2)</a:t>
            </a:r>
            <a:endParaRPr lang="en-CA" dirty="0"/>
          </a:p>
        </p:txBody>
      </p:sp>
      <p:sp>
        <p:nvSpPr>
          <p:cNvPr id="3" name="Content Placeholder 2"/>
          <p:cNvSpPr>
            <a:spLocks noGrp="1"/>
          </p:cNvSpPr>
          <p:nvPr>
            <p:ph idx="1"/>
          </p:nvPr>
        </p:nvSpPr>
        <p:spPr/>
        <p:txBody>
          <a:bodyPr/>
          <a:lstStyle/>
          <a:p>
            <a:pPr marL="0" indent="0">
              <a:buNone/>
            </a:pPr>
            <a:r>
              <a:rPr lang="en-CA" b="1" dirty="0" smtClean="0"/>
              <a:t>Tips to search for</a:t>
            </a:r>
          </a:p>
          <a:p>
            <a:r>
              <a:rPr lang="en-CA" dirty="0" smtClean="0"/>
              <a:t>&lt;space&gt; &lt;space&gt; </a:t>
            </a:r>
            <a:r>
              <a:rPr lang="en-CA" dirty="0" smtClean="0">
                <a:solidFill>
                  <a:schemeClr val="bg1">
                    <a:lumMod val="65000"/>
                  </a:schemeClr>
                </a:solidFill>
              </a:rPr>
              <a:t>[</a:t>
            </a:r>
            <a:r>
              <a:rPr lang="en-CA" u="sng" dirty="0" smtClean="0">
                <a:solidFill>
                  <a:schemeClr val="bg1">
                    <a:lumMod val="65000"/>
                  </a:schemeClr>
                </a:solidFill>
              </a:rPr>
              <a:t>never</a:t>
            </a:r>
            <a:r>
              <a:rPr lang="en-CA" dirty="0" smtClean="0">
                <a:solidFill>
                  <a:schemeClr val="bg1">
                    <a:lumMod val="65000"/>
                  </a:schemeClr>
                </a:solidFill>
              </a:rPr>
              <a:t> use it]</a:t>
            </a:r>
          </a:p>
          <a:p>
            <a:r>
              <a:rPr lang="en-CA" dirty="0"/>
              <a:t>&lt;</a:t>
            </a:r>
            <a:r>
              <a:rPr lang="en-CA" dirty="0" smtClean="0"/>
              <a:t>space&gt; &lt;full stop&gt;</a:t>
            </a:r>
          </a:p>
          <a:p>
            <a:r>
              <a:rPr lang="en-CA" dirty="0" smtClean="0"/>
              <a:t>One paragraph break too many </a:t>
            </a:r>
            <a:r>
              <a:rPr lang="en-CA" dirty="0" smtClean="0">
                <a:solidFill>
                  <a:srgbClr val="A6A6A6"/>
                </a:solidFill>
              </a:rPr>
              <a:t>(^p^p^p)</a:t>
            </a:r>
            <a:r>
              <a:rPr lang="en-CA" dirty="0" smtClean="0"/>
              <a:t/>
            </a:r>
            <a:br>
              <a:rPr lang="en-CA" dirty="0" smtClean="0"/>
            </a:br>
            <a:r>
              <a:rPr lang="en-CA" dirty="0" smtClean="0"/>
              <a:t>(replace with </a:t>
            </a:r>
            <a:r>
              <a:rPr lang="en-CA" dirty="0">
                <a:solidFill>
                  <a:srgbClr val="A6A6A6"/>
                </a:solidFill>
              </a:rPr>
              <a:t>(^p^</a:t>
            </a:r>
            <a:r>
              <a:rPr lang="en-CA" dirty="0" smtClean="0">
                <a:solidFill>
                  <a:srgbClr val="A6A6A6"/>
                </a:solidFill>
              </a:rPr>
              <a:t>p)</a:t>
            </a:r>
          </a:p>
          <a:p>
            <a:r>
              <a:rPr lang="en-CA" dirty="0" smtClean="0"/>
              <a:t>Any year </a:t>
            </a:r>
            <a:r>
              <a:rPr lang="en-CA" dirty="0" smtClean="0">
                <a:solidFill>
                  <a:srgbClr val="A6A6A6"/>
                </a:solidFill>
              </a:rPr>
              <a:t>(^#</a:t>
            </a:r>
            <a:r>
              <a:rPr lang="en-CA" dirty="0">
                <a:solidFill>
                  <a:srgbClr val="A6A6A6"/>
                </a:solidFill>
              </a:rPr>
              <a:t>^#^#^</a:t>
            </a:r>
            <a:r>
              <a:rPr lang="en-CA" dirty="0" smtClean="0">
                <a:solidFill>
                  <a:srgbClr val="A6A6A6"/>
                </a:solidFill>
              </a:rPr>
              <a:t>#)</a:t>
            </a:r>
          </a:p>
        </p:txBody>
      </p:sp>
    </p:spTree>
    <p:extLst>
      <p:ext uri="{BB962C8B-B14F-4D97-AF65-F5344CB8AC3E}">
        <p14:creationId xmlns:p14="http://schemas.microsoft.com/office/powerpoint/2010/main" val="6997652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(1)</a:t>
            </a:r>
            <a:endParaRPr lang="en-CA"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CA" b="1" dirty="0" smtClean="0"/>
              <a:t>Google Scholar</a:t>
            </a:r>
          </a:p>
          <a:p>
            <a:pPr marL="0" indent="0">
              <a:buNone/>
            </a:pPr>
            <a:r>
              <a:rPr lang="en-CA" dirty="0" smtClean="0"/>
              <a:t>Academic search engine</a:t>
            </a:r>
            <a:endParaRPr lang="en-CA" dirty="0"/>
          </a:p>
          <a:p>
            <a:r>
              <a:rPr lang="en-CA" sz="2800" dirty="0" smtClean="0"/>
              <a:t>World’s biggest</a:t>
            </a:r>
          </a:p>
          <a:p>
            <a:r>
              <a:rPr lang="en-CA" sz="2800" dirty="0" smtClean="0"/>
              <a:t>UBC link</a:t>
            </a:r>
          </a:p>
          <a:p>
            <a:r>
              <a:rPr lang="en-CA" sz="2800" dirty="0" smtClean="0"/>
              <a:t>Cited by</a:t>
            </a:r>
          </a:p>
          <a:p>
            <a:r>
              <a:rPr lang="en-CA" sz="2800" dirty="0" smtClean="0"/>
              <a:t>Import metadata into reference manager</a:t>
            </a:r>
            <a:endParaRPr lang="en-CA" sz="2800" dirty="0"/>
          </a:p>
          <a:p>
            <a:r>
              <a:rPr lang="en-CA" sz="2800" dirty="0" smtClean="0"/>
              <a:t>Subscribe to searches</a:t>
            </a:r>
          </a:p>
          <a:p>
            <a:r>
              <a:rPr lang="en-CA" sz="2800" dirty="0" smtClean="0"/>
              <a:t>Set up scholarly profile</a:t>
            </a:r>
          </a:p>
          <a:p>
            <a:pPr marL="0" indent="0" algn="r">
              <a:buNone/>
            </a:pPr>
            <a:r>
              <a:rPr lang="en-CA" sz="2400" dirty="0"/>
              <a:t>http://</a:t>
            </a:r>
            <a:r>
              <a:rPr lang="en-CA" sz="2400" dirty="0" err="1"/>
              <a:t>scholar.google.ca</a:t>
            </a:r>
            <a:r>
              <a:rPr lang="en-CA" sz="2400" dirty="0"/>
              <a:t>/</a:t>
            </a:r>
          </a:p>
        </p:txBody>
      </p:sp>
      <p:pic>
        <p:nvPicPr>
          <p:cNvPr id="4" name="Picture 3" descr="scholar_logo_lg_20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455" y="2309091"/>
            <a:ext cx="3505200" cy="1397000"/>
          </a:xfrm>
          <a:prstGeom prst="rect">
            <a:avLst/>
          </a:prstGeom>
        </p:spPr>
      </p:pic>
    </p:spTree>
    <p:extLst>
      <p:ext uri="{BB962C8B-B14F-4D97-AF65-F5344CB8AC3E}">
        <p14:creationId xmlns:p14="http://schemas.microsoft.com/office/powerpoint/2010/main" val="11692722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 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28" y="-323273"/>
            <a:ext cx="10287929" cy="10236334"/>
          </a:xfrm>
          <a:prstGeom prst="rect">
            <a:avLst/>
          </a:prstGeom>
        </p:spPr>
      </p:pic>
    </p:spTree>
    <p:extLst>
      <p:ext uri="{BB962C8B-B14F-4D97-AF65-F5344CB8AC3E}">
        <p14:creationId xmlns:p14="http://schemas.microsoft.com/office/powerpoint/2010/main" val="15389298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7 at 5.5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181" y="0"/>
            <a:ext cx="5110341" cy="6858000"/>
          </a:xfrm>
          <a:prstGeom prst="rect">
            <a:avLst/>
          </a:prstGeom>
        </p:spPr>
      </p:pic>
      <p:sp>
        <p:nvSpPr>
          <p:cNvPr id="5" name="TextBox 4"/>
          <p:cNvSpPr txBox="1"/>
          <p:nvPr/>
        </p:nvSpPr>
        <p:spPr>
          <a:xfrm>
            <a:off x="5078934" y="2193574"/>
            <a:ext cx="3314611" cy="1815882"/>
          </a:xfrm>
          <a:prstGeom prst="rect">
            <a:avLst/>
          </a:prstGeom>
          <a:solidFill>
            <a:schemeClr val="bg2"/>
          </a:solidFill>
        </p:spPr>
        <p:txBody>
          <a:bodyPr wrap="square" rtlCol="0">
            <a:spAutoFit/>
          </a:bodyPr>
          <a:lstStyle/>
          <a:p>
            <a:r>
              <a:rPr lang="en-CA" sz="2800" b="1" dirty="0" smtClean="0"/>
              <a:t>Note:</a:t>
            </a:r>
            <a:endParaRPr lang="en-CA" sz="2800" dirty="0" smtClean="0"/>
          </a:p>
          <a:p>
            <a:r>
              <a:rPr lang="en-CA" sz="2800" dirty="0" smtClean="0"/>
              <a:t>References need to be “cleaned up” – do at </a:t>
            </a:r>
            <a:r>
              <a:rPr lang="en-CA" sz="2800" dirty="0"/>
              <a:t>once</a:t>
            </a:r>
          </a:p>
        </p:txBody>
      </p:sp>
    </p:spTree>
    <p:extLst>
      <p:ext uri="{BB962C8B-B14F-4D97-AF65-F5344CB8AC3E}">
        <p14:creationId xmlns:p14="http://schemas.microsoft.com/office/powerpoint/2010/main" val="15773808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07 at 6.23.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936" y="-484909"/>
            <a:ext cx="11366500" cy="12280900"/>
          </a:xfrm>
          <a:prstGeom prst="rect">
            <a:avLst/>
          </a:prstGeom>
        </p:spPr>
      </p:pic>
    </p:spTree>
    <p:extLst>
      <p:ext uri="{BB962C8B-B14F-4D97-AF65-F5344CB8AC3E}">
        <p14:creationId xmlns:p14="http://schemas.microsoft.com/office/powerpoint/2010/main" val="34235829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7 at 6.24.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91" y="-450272"/>
            <a:ext cx="11366500" cy="12280900"/>
          </a:xfrm>
          <a:prstGeom prst="rect">
            <a:avLst/>
          </a:prstGeom>
        </p:spPr>
      </p:pic>
    </p:spTree>
    <p:extLst>
      <p:ext uri="{BB962C8B-B14F-4D97-AF65-F5344CB8AC3E}">
        <p14:creationId xmlns:p14="http://schemas.microsoft.com/office/powerpoint/2010/main" val="39849702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(2)</a:t>
            </a:r>
            <a:endParaRPr lang="en-CA" dirty="0"/>
          </a:p>
        </p:txBody>
      </p:sp>
      <p:sp>
        <p:nvSpPr>
          <p:cNvPr id="3" name="Content Placeholder 2"/>
          <p:cNvSpPr>
            <a:spLocks noGrp="1"/>
          </p:cNvSpPr>
          <p:nvPr>
            <p:ph idx="1"/>
          </p:nvPr>
        </p:nvSpPr>
        <p:spPr/>
        <p:txBody>
          <a:bodyPr/>
          <a:lstStyle/>
          <a:p>
            <a:r>
              <a:rPr lang="en-CA" dirty="0" smtClean="0"/>
              <a:t>Download citation from journal</a:t>
            </a:r>
          </a:p>
          <a:p>
            <a:pPr marL="0" indent="0">
              <a:buNone/>
            </a:pPr>
            <a:endParaRPr lang="en-CA" dirty="0"/>
          </a:p>
        </p:txBody>
      </p:sp>
      <p:pic>
        <p:nvPicPr>
          <p:cNvPr id="4" name="Picture 3" descr="Screen Shot 2013-11-07 at 5.59.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2304473"/>
            <a:ext cx="8987298" cy="6858000"/>
          </a:xfrm>
          <a:prstGeom prst="rect">
            <a:avLst/>
          </a:prstGeom>
        </p:spPr>
      </p:pic>
      <p:pic>
        <p:nvPicPr>
          <p:cNvPr id="5" name="Picture 4" descr="Screen Shot 2013-11-07 at 6.01.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364" y="2304473"/>
            <a:ext cx="6056056" cy="6858000"/>
          </a:xfrm>
          <a:prstGeom prst="rect">
            <a:avLst/>
          </a:prstGeom>
        </p:spPr>
      </p:pic>
    </p:spTree>
    <p:extLst>
      <p:ext uri="{BB962C8B-B14F-4D97-AF65-F5344CB8AC3E}">
        <p14:creationId xmlns:p14="http://schemas.microsoft.com/office/powerpoint/2010/main" val="30715053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(3)</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smtClean="0"/>
              <a:t>Google</a:t>
            </a:r>
          </a:p>
          <a:p>
            <a:r>
              <a:rPr lang="en-CA" sz="2800" dirty="0" smtClean="0"/>
              <a:t>Check grammar</a:t>
            </a:r>
          </a:p>
          <a:p>
            <a:r>
              <a:rPr lang="en-CA" sz="2800" dirty="0" smtClean="0"/>
              <a:t>Collocation (e.g., prepositions)</a:t>
            </a:r>
          </a:p>
          <a:p>
            <a:r>
              <a:rPr lang="en-CA" sz="2800" dirty="0"/>
              <a:t>C</a:t>
            </a:r>
            <a:r>
              <a:rPr lang="en-CA" sz="2800" dirty="0" smtClean="0"/>
              <a:t>alculator</a:t>
            </a:r>
            <a:endParaRPr lang="en-CA" sz="2800" dirty="0"/>
          </a:p>
          <a:p>
            <a:r>
              <a:rPr lang="en-CA" sz="2800" dirty="0" smtClean="0"/>
              <a:t>Unit and currency convertor</a:t>
            </a:r>
          </a:p>
          <a:p>
            <a:r>
              <a:rPr lang="en-CA" sz="2800" dirty="0" smtClean="0"/>
              <a:t>Dictionary</a:t>
            </a:r>
          </a:p>
          <a:p>
            <a:endParaRPr lang="en-CA" sz="2800" dirty="0" smtClean="0"/>
          </a:p>
          <a:p>
            <a:pPr marL="0" indent="0">
              <a:buNone/>
            </a:pPr>
            <a:endParaRPr lang="en-CA" sz="2800" dirty="0" smtClean="0"/>
          </a:p>
          <a:p>
            <a:pPr marL="0" indent="0">
              <a:buNone/>
            </a:pPr>
            <a:r>
              <a:rPr lang="en-CA" sz="2400" dirty="0"/>
              <a:t>http:/</a:t>
            </a:r>
            <a:r>
              <a:rPr lang="en-CA" sz="2400" dirty="0" smtClean="0"/>
              <a:t>/</a:t>
            </a:r>
            <a:r>
              <a:rPr lang="en-CA" sz="2400" dirty="0" err="1" smtClean="0"/>
              <a:t>google.ca</a:t>
            </a:r>
            <a:r>
              <a:rPr lang="en-CA" sz="2400" dirty="0"/>
              <a:t>/</a:t>
            </a:r>
          </a:p>
        </p:txBody>
      </p:sp>
      <p:pic>
        <p:nvPicPr>
          <p:cNvPr id="6" name="Picture 5" descr="God-In-Google-Lettering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888" y="2378363"/>
            <a:ext cx="2291629" cy="912091"/>
          </a:xfrm>
          <a:prstGeom prst="rect">
            <a:avLst/>
          </a:prstGeom>
        </p:spPr>
      </p:pic>
    </p:spTree>
    <p:extLst>
      <p:ext uri="{BB962C8B-B14F-4D97-AF65-F5344CB8AC3E}">
        <p14:creationId xmlns:p14="http://schemas.microsoft.com/office/powerpoint/2010/main" val="38397189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keyboard-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632704" cy="3134868"/>
          </a:xfrm>
          <a:prstGeom prst="rect">
            <a:avLst/>
          </a:prstGeom>
        </p:spPr>
      </p:pic>
      <p:pic>
        <p:nvPicPr>
          <p:cNvPr id="5" name="Picture 4" descr="mackeyboar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222" y="0"/>
            <a:ext cx="3176778" cy="3176778"/>
          </a:xfrm>
          <a:prstGeom prst="rect">
            <a:avLst/>
          </a:prstGeom>
        </p:spPr>
      </p:pic>
      <p:pic>
        <p:nvPicPr>
          <p:cNvPr id="6" name="Picture 5" descr="mackeyboard-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5042"/>
            <a:ext cx="3042666" cy="3092958"/>
          </a:xfrm>
          <a:prstGeom prst="rect">
            <a:avLst/>
          </a:prstGeom>
        </p:spPr>
      </p:pic>
      <p:pic>
        <p:nvPicPr>
          <p:cNvPr id="7" name="Picture 6" descr="mackeyboard-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0622" y="3681222"/>
            <a:ext cx="3294126" cy="3176778"/>
          </a:xfrm>
          <a:prstGeom prst="rect">
            <a:avLst/>
          </a:prstGeom>
        </p:spPr>
      </p:pic>
      <p:sp>
        <p:nvSpPr>
          <p:cNvPr id="8" name="TextBox 7"/>
          <p:cNvSpPr txBox="1"/>
          <p:nvPr/>
        </p:nvSpPr>
        <p:spPr>
          <a:xfrm>
            <a:off x="635000" y="704273"/>
            <a:ext cx="8289636" cy="6273512"/>
          </a:xfrm>
          <a:prstGeom prst="rect">
            <a:avLst/>
          </a:prstGeom>
          <a:noFill/>
        </p:spPr>
        <p:txBody>
          <a:bodyPr wrap="square" rtlCol="0">
            <a:spAutoFit/>
          </a:bodyPr>
          <a:lstStyle/>
          <a:p>
            <a:pPr>
              <a:lnSpc>
                <a:spcPts val="6000"/>
              </a:lnSpc>
              <a:tabLst>
                <a:tab pos="6188075" algn="l"/>
              </a:tabLst>
            </a:pPr>
            <a:r>
              <a:rPr lang="fr-FR" sz="6000" dirty="0" smtClean="0">
                <a:ln>
                  <a:solidFill>
                    <a:schemeClr val="tx1"/>
                  </a:solidFill>
                </a:ln>
                <a:solidFill>
                  <a:srgbClr val="B70000"/>
                </a:solidFill>
              </a:rPr>
              <a:t>Settings	</a:t>
            </a:r>
            <a:r>
              <a:rPr lang="fr-FR" sz="6000" dirty="0">
                <a:ln>
                  <a:solidFill>
                    <a:schemeClr val="tx1"/>
                  </a:solidFill>
                </a:ln>
                <a:solidFill>
                  <a:srgbClr val="B70000"/>
                </a:solidFill>
              </a:rPr>
              <a:t>	</a:t>
            </a:r>
            <a:r>
              <a:rPr lang="fr-FR" sz="6000" dirty="0" err="1" smtClean="0">
                <a:ln>
                  <a:solidFill>
                    <a:schemeClr val="tx1"/>
                  </a:solidFill>
                </a:ln>
                <a:solidFill>
                  <a:srgbClr val="B70000"/>
                </a:solidFill>
              </a:rPr>
              <a:t>Next</a:t>
            </a:r>
            <a:endParaRPr lang="fr-FR" sz="6000" dirty="0">
              <a:ln>
                <a:solidFill>
                  <a:schemeClr val="tx1"/>
                </a:solidFill>
              </a:ln>
              <a:solidFill>
                <a:srgbClr val="B70000"/>
              </a:solidFill>
            </a:endParaRPr>
          </a:p>
          <a:p>
            <a:pPr>
              <a:lnSpc>
                <a:spcPts val="6000"/>
              </a:lnSpc>
              <a:tabLst>
                <a:tab pos="7897813" algn="r"/>
              </a:tabLst>
            </a:pPr>
            <a:r>
              <a:rPr lang="fr-FR" sz="6000" dirty="0">
                <a:ln>
                  <a:solidFill>
                    <a:schemeClr val="tx1"/>
                  </a:solidFill>
                </a:ln>
                <a:solidFill>
                  <a:srgbClr val="B70000"/>
                </a:solidFill>
              </a:rPr>
              <a:t>	</a:t>
            </a:r>
            <a:r>
              <a:rPr lang="fr-FR" sz="6000" dirty="0" smtClean="0">
                <a:ln>
                  <a:solidFill>
                    <a:schemeClr val="tx1"/>
                  </a:solidFill>
                </a:ln>
                <a:solidFill>
                  <a:srgbClr val="B70000"/>
                </a:solidFill>
              </a:rPr>
              <a:t>program</a:t>
            </a:r>
          </a:p>
          <a:p>
            <a:pPr>
              <a:lnSpc>
                <a:spcPts val="6000"/>
              </a:lnSpc>
              <a:tabLst>
                <a:tab pos="7897813" algn="r"/>
              </a:tabLst>
            </a:pPr>
            <a:endParaRPr lang="fr-FR" sz="6000" dirty="0">
              <a:ln>
                <a:solidFill>
                  <a:schemeClr val="tx1"/>
                </a:solidFill>
              </a:ln>
              <a:solidFill>
                <a:srgbClr val="B70000"/>
              </a:solidFill>
            </a:endParaRPr>
          </a:p>
          <a:p>
            <a:pPr>
              <a:lnSpc>
                <a:spcPts val="6000"/>
              </a:lnSpc>
              <a:tabLst>
                <a:tab pos="7897813" algn="r"/>
              </a:tabLst>
            </a:pPr>
            <a:endParaRPr lang="fr-FR" sz="6000" dirty="0" smtClean="0">
              <a:ln>
                <a:solidFill>
                  <a:schemeClr val="tx1"/>
                </a:solidFill>
              </a:ln>
              <a:solidFill>
                <a:srgbClr val="B70000"/>
              </a:solidFill>
            </a:endParaRPr>
          </a:p>
          <a:p>
            <a:pPr>
              <a:lnSpc>
                <a:spcPts val="6000"/>
              </a:lnSpc>
              <a:tabLst>
                <a:tab pos="7897813" algn="r"/>
              </a:tabLst>
            </a:pPr>
            <a:endParaRPr lang="fr-FR" sz="6000" dirty="0">
              <a:ln>
                <a:solidFill>
                  <a:schemeClr val="tx1"/>
                </a:solidFill>
              </a:ln>
              <a:solidFill>
                <a:srgbClr val="B70000"/>
              </a:solidFill>
            </a:endParaRPr>
          </a:p>
          <a:p>
            <a:pPr>
              <a:lnSpc>
                <a:spcPts val="6000"/>
              </a:lnSpc>
              <a:tabLst>
                <a:tab pos="5287963" algn="l"/>
              </a:tabLst>
            </a:pPr>
            <a:r>
              <a:rPr lang="fr-FR" sz="6000" dirty="0" err="1" smtClean="0">
                <a:ln>
                  <a:solidFill>
                    <a:schemeClr val="tx1"/>
                  </a:solidFill>
                </a:ln>
                <a:solidFill>
                  <a:srgbClr val="B70000"/>
                </a:solidFill>
              </a:rPr>
              <a:t>Next</a:t>
            </a:r>
            <a:r>
              <a:rPr lang="fr-FR" sz="6000" dirty="0" smtClean="0">
                <a:ln>
                  <a:solidFill>
                    <a:schemeClr val="tx1"/>
                  </a:solidFill>
                </a:ln>
                <a:solidFill>
                  <a:srgbClr val="B70000"/>
                </a:solidFill>
              </a:rPr>
              <a:t>	</a:t>
            </a:r>
            <a:r>
              <a:rPr lang="fr-FR" sz="6000" dirty="0" err="1" smtClean="0">
                <a:ln>
                  <a:solidFill>
                    <a:schemeClr val="tx1"/>
                  </a:solidFill>
                </a:ln>
                <a:solidFill>
                  <a:srgbClr val="B70000"/>
                </a:solidFill>
              </a:rPr>
              <a:t>Spotlight</a:t>
            </a:r>
            <a:endParaRPr lang="fr-FR" sz="6000" dirty="0">
              <a:ln>
                <a:solidFill>
                  <a:schemeClr val="tx1"/>
                </a:solidFill>
              </a:ln>
              <a:solidFill>
                <a:srgbClr val="B70000"/>
              </a:solidFill>
            </a:endParaRPr>
          </a:p>
          <a:p>
            <a:pPr>
              <a:lnSpc>
                <a:spcPts val="6000"/>
              </a:lnSpc>
              <a:tabLst>
                <a:tab pos="5287963" algn="l"/>
              </a:tabLst>
            </a:pPr>
            <a:r>
              <a:rPr lang="fr-FR" sz="6000" dirty="0" err="1" smtClean="0">
                <a:ln>
                  <a:solidFill>
                    <a:schemeClr val="tx1"/>
                  </a:solidFill>
                </a:ln>
                <a:solidFill>
                  <a:srgbClr val="B70000"/>
                </a:solidFill>
              </a:rPr>
              <a:t>window</a:t>
            </a:r>
            <a:r>
              <a:rPr lang="fr-FR" sz="6000" dirty="0" smtClean="0">
                <a:ln>
                  <a:solidFill>
                    <a:schemeClr val="tx1"/>
                  </a:solidFill>
                </a:ln>
                <a:solidFill>
                  <a:srgbClr val="B70000"/>
                </a:solidFill>
              </a:rPr>
              <a:t>	</a:t>
            </a:r>
            <a:r>
              <a:rPr lang="fr-FR" sz="6000" dirty="0" err="1" smtClean="0">
                <a:ln>
                  <a:solidFill>
                    <a:schemeClr val="tx1"/>
                  </a:solidFill>
                </a:ln>
                <a:solidFill>
                  <a:srgbClr val="B70000"/>
                </a:solidFill>
              </a:rPr>
              <a:t>search</a:t>
            </a:r>
            <a:endParaRPr lang="fr-FR" sz="6000" dirty="0" smtClean="0">
              <a:ln>
                <a:solidFill>
                  <a:schemeClr val="tx1"/>
                </a:solidFill>
              </a:ln>
              <a:solidFill>
                <a:srgbClr val="B70000"/>
              </a:solidFill>
            </a:endParaRPr>
          </a:p>
          <a:p>
            <a:pPr>
              <a:lnSpc>
                <a:spcPts val="6000"/>
              </a:lnSpc>
              <a:tabLst>
                <a:tab pos="7897813" algn="r"/>
              </a:tabLst>
            </a:pPr>
            <a:endParaRPr lang="fr-FR" sz="6000" dirty="0">
              <a:ln>
                <a:solidFill>
                  <a:schemeClr val="tx1"/>
                </a:solidFill>
              </a:ln>
              <a:solidFill>
                <a:srgbClr val="B70000"/>
              </a:solidFill>
            </a:endParaRPr>
          </a:p>
        </p:txBody>
      </p:sp>
    </p:spTree>
    <p:extLst>
      <p:ext uri="{BB962C8B-B14F-4D97-AF65-F5344CB8AC3E}">
        <p14:creationId xmlns:p14="http://schemas.microsoft.com/office/powerpoint/2010/main" val="5068526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39184"/>
          </a:xfrm>
        </p:spPr>
        <p:txBody>
          <a:bodyPr/>
          <a:lstStyle/>
          <a:p>
            <a:pPr marL="0" indent="0">
              <a:buNone/>
            </a:pPr>
            <a:endParaRPr lang="en-CA" b="1" dirty="0" smtClean="0"/>
          </a:p>
          <a:p>
            <a:pPr marL="0" indent="0">
              <a:buNone/>
            </a:pPr>
            <a:endParaRPr lang="en-CA" dirty="0"/>
          </a:p>
          <a:p>
            <a:endParaRPr lang="en-CA" sz="2800" dirty="0" smtClean="0"/>
          </a:p>
          <a:p>
            <a:endParaRPr lang="en-CA" sz="2800" dirty="0" smtClean="0"/>
          </a:p>
          <a:p>
            <a:endParaRPr lang="en-CA" sz="2800" dirty="0"/>
          </a:p>
          <a:p>
            <a:endParaRPr lang="en-CA" sz="2800" dirty="0" smtClean="0"/>
          </a:p>
          <a:p>
            <a:endParaRPr lang="en-CA" sz="2800" dirty="0"/>
          </a:p>
          <a:p>
            <a:endParaRPr lang="en-CA" sz="2800" dirty="0" smtClean="0"/>
          </a:p>
          <a:p>
            <a:pPr marL="0" indent="0">
              <a:buNone/>
            </a:pPr>
            <a:endParaRPr lang="en-CA" sz="2400" dirty="0"/>
          </a:p>
        </p:txBody>
      </p:sp>
      <p:pic>
        <p:nvPicPr>
          <p:cNvPr id="2" name="Picture 1" descr="Screen Shot 2013-11-11 at 11.22.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60" y="-325382"/>
            <a:ext cx="10169912" cy="9188118"/>
          </a:xfrm>
          <a:prstGeom prst="rect">
            <a:avLst/>
          </a:prstGeom>
        </p:spPr>
      </p:pic>
      <p:pic>
        <p:nvPicPr>
          <p:cNvPr id="4" name="Picture 3" descr="Screen Shot 2013-11-11 at 11.22.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09" y="-314888"/>
            <a:ext cx="10179558" cy="9196832"/>
          </a:xfrm>
          <a:prstGeom prst="rect">
            <a:avLst/>
          </a:prstGeom>
        </p:spPr>
      </p:pic>
    </p:spTree>
    <p:extLst>
      <p:ext uri="{BB962C8B-B14F-4D97-AF65-F5344CB8AC3E}">
        <p14:creationId xmlns:p14="http://schemas.microsoft.com/office/powerpoint/2010/main" val="5840462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7 at 6.56.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73" y="-450272"/>
            <a:ext cx="10541000" cy="12598400"/>
          </a:xfrm>
          <a:prstGeom prst="rect">
            <a:avLst/>
          </a:prstGeom>
        </p:spPr>
      </p:pic>
      <p:pic>
        <p:nvPicPr>
          <p:cNvPr id="7" name="Picture 6" descr="Screen Shot 2013-11-07 at 6.56.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364" y="1754909"/>
            <a:ext cx="7671979" cy="9169401"/>
          </a:xfrm>
          <a:prstGeom prst="rect">
            <a:avLst/>
          </a:prstGeom>
        </p:spPr>
      </p:pic>
    </p:spTree>
    <p:extLst>
      <p:ext uri="{BB962C8B-B14F-4D97-AF65-F5344CB8AC3E}">
        <p14:creationId xmlns:p14="http://schemas.microsoft.com/office/powerpoint/2010/main" val="24623233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(4)</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smtClean="0"/>
              <a:t>Google Drive</a:t>
            </a:r>
          </a:p>
          <a:p>
            <a:pPr marL="0" indent="0">
              <a:buNone/>
            </a:pPr>
            <a:r>
              <a:rPr lang="en-CA" dirty="0" smtClean="0"/>
              <a:t>Online text and other editors</a:t>
            </a:r>
            <a:endParaRPr lang="en-CA" dirty="0"/>
          </a:p>
          <a:p>
            <a:r>
              <a:rPr lang="en-CA" sz="2800" dirty="0" smtClean="0"/>
              <a:t>5GB back-up (synced)</a:t>
            </a:r>
          </a:p>
          <a:p>
            <a:r>
              <a:rPr lang="en-CA" sz="2800" dirty="0" smtClean="0"/>
              <a:t>Simultaneous collaboration</a:t>
            </a:r>
          </a:p>
          <a:p>
            <a:r>
              <a:rPr lang="en-CA" sz="2800" dirty="0" smtClean="0"/>
              <a:t>Share (large) files</a:t>
            </a:r>
            <a:endParaRPr lang="en-CA" sz="2800" dirty="0"/>
          </a:p>
          <a:p>
            <a:r>
              <a:rPr lang="en-CA" sz="2800" dirty="0"/>
              <a:t>Optical character recognition</a:t>
            </a:r>
          </a:p>
          <a:p>
            <a:pPr marL="0" indent="0">
              <a:buNone/>
            </a:pPr>
            <a:endParaRPr lang="en-CA" sz="2800" dirty="0"/>
          </a:p>
          <a:p>
            <a:endParaRPr lang="en-CA" sz="2800" dirty="0" smtClean="0"/>
          </a:p>
          <a:p>
            <a:pPr marL="0" indent="0">
              <a:buNone/>
            </a:pPr>
            <a:r>
              <a:rPr lang="en-CA" sz="2400" dirty="0"/>
              <a:t>https://</a:t>
            </a:r>
            <a:r>
              <a:rPr lang="en-CA" sz="2400" dirty="0" err="1"/>
              <a:t>drive.google.com</a:t>
            </a:r>
            <a:r>
              <a:rPr lang="en-CA" sz="2400" dirty="0"/>
              <a:t>/</a:t>
            </a:r>
          </a:p>
        </p:txBody>
      </p:sp>
      <p:pic>
        <p:nvPicPr>
          <p:cNvPr id="5" name="Picture 4" descr="Googledriv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273" y="1914093"/>
            <a:ext cx="3156527" cy="3156527"/>
          </a:xfrm>
          <a:prstGeom prst="rect">
            <a:avLst/>
          </a:prstGeom>
        </p:spPr>
      </p:pic>
    </p:spTree>
    <p:extLst>
      <p:ext uri="{BB962C8B-B14F-4D97-AF65-F5344CB8AC3E}">
        <p14:creationId xmlns:p14="http://schemas.microsoft.com/office/powerpoint/2010/main" val="11692722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(5)</a:t>
            </a:r>
            <a:endParaRPr lang="en-CA" dirty="0"/>
          </a:p>
        </p:txBody>
      </p:sp>
      <p:sp>
        <p:nvSpPr>
          <p:cNvPr id="3" name="Content Placeholder 2"/>
          <p:cNvSpPr>
            <a:spLocks noGrp="1"/>
          </p:cNvSpPr>
          <p:nvPr>
            <p:ph idx="1"/>
          </p:nvPr>
        </p:nvSpPr>
        <p:spPr>
          <a:xfrm>
            <a:off x="457199" y="1600200"/>
            <a:ext cx="6169891" cy="5257800"/>
          </a:xfrm>
        </p:spPr>
        <p:txBody>
          <a:bodyPr>
            <a:normAutofit/>
          </a:bodyPr>
          <a:lstStyle/>
          <a:p>
            <a:pPr marL="0" indent="0">
              <a:buNone/>
            </a:pPr>
            <a:r>
              <a:rPr lang="en-CA" b="1" dirty="0" smtClean="0"/>
              <a:t>Gmail</a:t>
            </a:r>
          </a:p>
          <a:p>
            <a:pPr marL="0" indent="0">
              <a:buNone/>
            </a:pPr>
            <a:r>
              <a:rPr lang="en-CA" dirty="0" smtClean="0"/>
              <a:t>2-step verification</a:t>
            </a:r>
            <a:endParaRPr lang="en-CA" dirty="0"/>
          </a:p>
          <a:p>
            <a:pPr>
              <a:spcAft>
                <a:spcPts val="600"/>
              </a:spcAft>
            </a:pPr>
            <a:r>
              <a:rPr lang="en-CA" sz="2800" dirty="0" smtClean="0"/>
              <a:t>Lots of passwords can be </a:t>
            </a:r>
            <a:br>
              <a:rPr lang="en-CA" sz="2800" dirty="0" smtClean="0"/>
            </a:br>
            <a:r>
              <a:rPr lang="en-CA" sz="2800" dirty="0" smtClean="0"/>
              <a:t>reset through your </a:t>
            </a:r>
            <a:r>
              <a:rPr lang="en-CA" sz="2800" dirty="0"/>
              <a:t>G</a:t>
            </a:r>
            <a:r>
              <a:rPr lang="en-CA" sz="2800" dirty="0" smtClean="0"/>
              <a:t>mail </a:t>
            </a:r>
            <a:br>
              <a:rPr lang="en-CA" sz="2800" dirty="0" smtClean="0"/>
            </a:br>
            <a:r>
              <a:rPr lang="en-CA" sz="2800" dirty="0" smtClean="0"/>
              <a:t>account</a:t>
            </a:r>
          </a:p>
          <a:p>
            <a:r>
              <a:rPr lang="en-CA" sz="2800" dirty="0" smtClean="0"/>
              <a:t>Set up </a:t>
            </a:r>
            <a:r>
              <a:rPr lang="en-CA" sz="2800" dirty="0"/>
              <a:t>2-step </a:t>
            </a:r>
            <a:r>
              <a:rPr lang="en-CA" sz="2800" dirty="0" smtClean="0"/>
              <a:t>verification </a:t>
            </a:r>
            <a:br>
              <a:rPr lang="en-CA" sz="2800" dirty="0" smtClean="0"/>
            </a:br>
            <a:r>
              <a:rPr lang="en-CA" sz="2800" dirty="0" smtClean="0"/>
              <a:t>to avoid hijacking</a:t>
            </a:r>
            <a:endParaRPr lang="en-CA" sz="2800" dirty="0"/>
          </a:p>
          <a:p>
            <a:pPr marL="0" indent="0">
              <a:buNone/>
            </a:pPr>
            <a:endParaRPr lang="en-CA" dirty="0" smtClean="0"/>
          </a:p>
          <a:p>
            <a:pPr marL="0" indent="0">
              <a:buNone/>
            </a:pPr>
            <a:r>
              <a:rPr lang="en-CA" sz="2400" dirty="0"/>
              <a:t>https://</a:t>
            </a:r>
            <a:r>
              <a:rPr lang="en-CA" sz="2400" dirty="0" err="1"/>
              <a:t>accounts.google.com</a:t>
            </a:r>
            <a:r>
              <a:rPr lang="en-CA" sz="2400" dirty="0"/>
              <a:t>/</a:t>
            </a:r>
            <a:r>
              <a:rPr lang="en-CA" sz="2400" dirty="0" err="1"/>
              <a:t>SmsAuthConfig</a:t>
            </a:r>
            <a:endParaRPr lang="en-CA" sz="2400" dirty="0"/>
          </a:p>
        </p:txBody>
      </p:sp>
      <p:pic>
        <p:nvPicPr>
          <p:cNvPr id="4" name="Picture 3" descr="Google-updates-Gmail-with-autocomplete-prediction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274" y="2101272"/>
            <a:ext cx="3625453" cy="1600200"/>
          </a:xfrm>
          <a:prstGeom prst="rect">
            <a:avLst/>
          </a:prstGeom>
        </p:spPr>
      </p:pic>
    </p:spTree>
    <p:extLst>
      <p:ext uri="{BB962C8B-B14F-4D97-AF65-F5344CB8AC3E}">
        <p14:creationId xmlns:p14="http://schemas.microsoft.com/office/powerpoint/2010/main" val="34871002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(6)</a:t>
            </a:r>
            <a:endParaRPr lang="en-CA" dirty="0"/>
          </a:p>
        </p:txBody>
      </p:sp>
      <p:sp>
        <p:nvSpPr>
          <p:cNvPr id="3" name="Content Placeholder 2"/>
          <p:cNvSpPr>
            <a:spLocks noGrp="1"/>
          </p:cNvSpPr>
          <p:nvPr>
            <p:ph idx="1"/>
          </p:nvPr>
        </p:nvSpPr>
        <p:spPr>
          <a:xfrm>
            <a:off x="457200" y="1600200"/>
            <a:ext cx="8229600" cy="4839184"/>
          </a:xfrm>
        </p:spPr>
        <p:txBody>
          <a:bodyPr/>
          <a:lstStyle/>
          <a:p>
            <a:pPr marL="0" indent="0">
              <a:buNone/>
            </a:pPr>
            <a:r>
              <a:rPr lang="en-CA" b="1" dirty="0" smtClean="0"/>
              <a:t>UBC library (</a:t>
            </a:r>
            <a:r>
              <a:rPr lang="en-CA" b="1" dirty="0" err="1" smtClean="0"/>
              <a:t>ebooks</a:t>
            </a:r>
            <a:r>
              <a:rPr lang="en-CA" b="1" dirty="0" smtClean="0"/>
              <a:t>)</a:t>
            </a:r>
          </a:p>
          <a:p>
            <a:pPr marL="0" indent="0">
              <a:buNone/>
            </a:pPr>
            <a:r>
              <a:rPr lang="en-CA" dirty="0" smtClean="0"/>
              <a:t>Download complete </a:t>
            </a:r>
            <a:r>
              <a:rPr lang="en-CA" dirty="0" err="1" smtClean="0"/>
              <a:t>ebooks</a:t>
            </a:r>
            <a:endParaRPr lang="en-CA" dirty="0"/>
          </a:p>
          <a:p>
            <a:r>
              <a:rPr lang="en-CA" sz="2800" dirty="0" smtClean="0"/>
              <a:t>100 pages at a time</a:t>
            </a:r>
            <a:br>
              <a:rPr lang="en-CA" sz="2800" dirty="0" smtClean="0"/>
            </a:br>
            <a:r>
              <a:rPr lang="en-CA" sz="2800" dirty="0" smtClean="0"/>
              <a:t>(wait 10 min., download more)</a:t>
            </a:r>
          </a:p>
          <a:p>
            <a:r>
              <a:rPr lang="en-CA" sz="2800" dirty="0" smtClean="0"/>
              <a:t>Merge </a:t>
            </a:r>
            <a:r>
              <a:rPr lang="en-CA" sz="2800" cap="small" dirty="0" err="1" smtClean="0"/>
              <a:t>pdf</a:t>
            </a:r>
            <a:r>
              <a:rPr lang="en-CA" sz="2800" cap="small" dirty="0" smtClean="0"/>
              <a:t> </a:t>
            </a:r>
            <a:r>
              <a:rPr lang="en-CA" sz="2800" dirty="0" smtClean="0"/>
              <a:t>pages with Preview</a:t>
            </a:r>
          </a:p>
          <a:p>
            <a:endParaRPr lang="en-CA" sz="2800" dirty="0"/>
          </a:p>
          <a:p>
            <a:endParaRPr lang="en-CA" sz="2800" dirty="0" smtClean="0"/>
          </a:p>
          <a:p>
            <a:endParaRPr lang="en-CA" sz="2800" dirty="0"/>
          </a:p>
          <a:p>
            <a:pPr marL="0" indent="0">
              <a:buNone/>
            </a:pPr>
            <a:r>
              <a:rPr lang="en-CA" sz="2400" dirty="0"/>
              <a:t>http://</a:t>
            </a:r>
            <a:r>
              <a:rPr lang="en-CA" sz="2400" dirty="0" err="1"/>
              <a:t>www.library.ubc.ca</a:t>
            </a:r>
            <a:r>
              <a:rPr lang="en-CA" sz="2400" dirty="0"/>
              <a:t>/</a:t>
            </a:r>
            <a:endParaRPr lang="en-CA" sz="2400" dirty="0" smtClean="0"/>
          </a:p>
          <a:p>
            <a:pPr marL="0" indent="0">
              <a:buNone/>
            </a:pPr>
            <a:endParaRPr lang="en-CA" sz="2400" dirty="0"/>
          </a:p>
        </p:txBody>
      </p:sp>
      <p:pic>
        <p:nvPicPr>
          <p:cNvPr id="4" name="Picture 3" descr="ubc-libra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1936" y="2366240"/>
            <a:ext cx="1867454" cy="1616942"/>
          </a:xfrm>
          <a:prstGeom prst="rect">
            <a:avLst/>
          </a:prstGeom>
        </p:spPr>
      </p:pic>
    </p:spTree>
    <p:extLst>
      <p:ext uri="{BB962C8B-B14F-4D97-AF65-F5344CB8AC3E}">
        <p14:creationId xmlns:p14="http://schemas.microsoft.com/office/powerpoint/2010/main" val="34570508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7 at 10.58.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7" y="-314219"/>
            <a:ext cx="10148451" cy="8777038"/>
          </a:xfrm>
          <a:prstGeom prst="rect">
            <a:avLst/>
          </a:prstGeom>
        </p:spPr>
      </p:pic>
      <p:pic>
        <p:nvPicPr>
          <p:cNvPr id="5" name="Picture 4" descr="Screen Shot 2013-11-07 at 10.59.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005" y="2690092"/>
            <a:ext cx="10934700" cy="12598400"/>
          </a:xfrm>
          <a:prstGeom prst="rect">
            <a:avLst/>
          </a:prstGeom>
        </p:spPr>
      </p:pic>
    </p:spTree>
    <p:extLst>
      <p:ext uri="{BB962C8B-B14F-4D97-AF65-F5344CB8AC3E}">
        <p14:creationId xmlns:p14="http://schemas.microsoft.com/office/powerpoint/2010/main" val="5159618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(7)</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smtClean="0"/>
              <a:t>KEEPVID</a:t>
            </a:r>
          </a:p>
          <a:p>
            <a:pPr marL="0" indent="0">
              <a:buNone/>
            </a:pPr>
            <a:r>
              <a:rPr lang="en-CA" dirty="0" smtClean="0"/>
              <a:t>Download streaming videos</a:t>
            </a:r>
          </a:p>
          <a:p>
            <a:r>
              <a:rPr lang="en-CA" sz="2800" dirty="0" err="1" smtClean="0"/>
              <a:t>Youtube</a:t>
            </a:r>
            <a:endParaRPr lang="en-CA" sz="2800" dirty="0"/>
          </a:p>
          <a:p>
            <a:r>
              <a:rPr lang="en-CA" sz="2800" dirty="0" err="1" smtClean="0"/>
              <a:t>Vimeo</a:t>
            </a:r>
            <a:endParaRPr lang="en-CA" sz="2800" dirty="0"/>
          </a:p>
          <a:p>
            <a:r>
              <a:rPr lang="en-CA" sz="2800" dirty="0" smtClean="0"/>
              <a:t>Etc.</a:t>
            </a:r>
          </a:p>
          <a:p>
            <a:endParaRPr lang="en-CA" sz="2800" dirty="0"/>
          </a:p>
          <a:p>
            <a:endParaRPr lang="en-CA" sz="2800" dirty="0" smtClean="0"/>
          </a:p>
          <a:p>
            <a:endParaRPr lang="en-CA" sz="2800" dirty="0" smtClean="0"/>
          </a:p>
          <a:p>
            <a:pPr marL="0" indent="0">
              <a:buNone/>
            </a:pPr>
            <a:r>
              <a:rPr lang="en-CA" sz="2400" dirty="0"/>
              <a:t>http://</a:t>
            </a:r>
            <a:r>
              <a:rPr lang="en-CA" sz="2400" dirty="0" err="1"/>
              <a:t>keepvid.com</a:t>
            </a:r>
            <a:r>
              <a:rPr lang="en-CA" sz="2400" dirty="0"/>
              <a:t>/</a:t>
            </a:r>
          </a:p>
        </p:txBody>
      </p:sp>
      <p:pic>
        <p:nvPicPr>
          <p:cNvPr id="5" name="Picture 4" descr="keepv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837" y="1288526"/>
            <a:ext cx="3810000" cy="2857500"/>
          </a:xfrm>
          <a:prstGeom prst="rect">
            <a:avLst/>
          </a:prstGeom>
        </p:spPr>
      </p:pic>
    </p:spTree>
    <p:extLst>
      <p:ext uri="{BB962C8B-B14F-4D97-AF65-F5344CB8AC3E}">
        <p14:creationId xmlns:p14="http://schemas.microsoft.com/office/powerpoint/2010/main" val="294186771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11 at 12.17.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43" y="-241414"/>
            <a:ext cx="8333340" cy="7704262"/>
          </a:xfrm>
          <a:prstGeom prst="rect">
            <a:avLst/>
          </a:prstGeom>
        </p:spPr>
      </p:pic>
    </p:spTree>
    <p:extLst>
      <p:ext uri="{BB962C8B-B14F-4D97-AF65-F5344CB8AC3E}">
        <p14:creationId xmlns:p14="http://schemas.microsoft.com/office/powerpoint/2010/main" val="2434355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Online services (8)</a:t>
            </a:r>
            <a:endParaRPr lang="en-CA" dirty="0"/>
          </a:p>
        </p:txBody>
      </p:sp>
      <p:sp>
        <p:nvSpPr>
          <p:cNvPr id="3" name="Content Placeholder 2"/>
          <p:cNvSpPr>
            <a:spLocks noGrp="1"/>
          </p:cNvSpPr>
          <p:nvPr>
            <p:ph idx="1"/>
          </p:nvPr>
        </p:nvSpPr>
        <p:spPr>
          <a:xfrm>
            <a:off x="457200" y="1600200"/>
            <a:ext cx="8229600" cy="4839184"/>
          </a:xfrm>
        </p:spPr>
        <p:txBody>
          <a:bodyPr>
            <a:normAutofit/>
          </a:bodyPr>
          <a:lstStyle/>
          <a:p>
            <a:pPr marL="0" indent="0">
              <a:buNone/>
            </a:pPr>
            <a:r>
              <a:rPr lang="en-CA" b="1" dirty="0" err="1" smtClean="0"/>
              <a:t>Zamzar</a:t>
            </a:r>
            <a:endParaRPr lang="en-CA" b="1" dirty="0" smtClean="0"/>
          </a:p>
          <a:p>
            <a:pPr marL="0" indent="0">
              <a:buNone/>
            </a:pPr>
            <a:r>
              <a:rPr lang="en-CA" dirty="0" smtClean="0"/>
              <a:t>File conversion</a:t>
            </a:r>
          </a:p>
          <a:p>
            <a:r>
              <a:rPr lang="en-CA" sz="2800" dirty="0" smtClean="0"/>
              <a:t>Text files</a:t>
            </a:r>
          </a:p>
          <a:p>
            <a:r>
              <a:rPr lang="en-CA" sz="2800" dirty="0" smtClean="0"/>
              <a:t>Music files</a:t>
            </a:r>
          </a:p>
          <a:p>
            <a:r>
              <a:rPr lang="en-CA" sz="2800" dirty="0" smtClean="0"/>
              <a:t>Image files</a:t>
            </a:r>
            <a:endParaRPr lang="en-CA" sz="2800" dirty="0"/>
          </a:p>
          <a:p>
            <a:r>
              <a:rPr lang="en-CA" sz="2800" dirty="0"/>
              <a:t>E</a:t>
            </a:r>
            <a:r>
              <a:rPr lang="en-CA" sz="2800" dirty="0" smtClean="0"/>
              <a:t>tc.</a:t>
            </a:r>
          </a:p>
          <a:p>
            <a:endParaRPr lang="en-CA" sz="2800" dirty="0"/>
          </a:p>
          <a:p>
            <a:endParaRPr lang="en-CA" sz="2800" dirty="0" smtClean="0"/>
          </a:p>
          <a:p>
            <a:pPr marL="0" indent="0">
              <a:buNone/>
            </a:pPr>
            <a:r>
              <a:rPr lang="en-CA" sz="2400" dirty="0"/>
              <a:t>http://</a:t>
            </a:r>
            <a:r>
              <a:rPr lang="en-CA" sz="2400" dirty="0" err="1"/>
              <a:t>www.zamzar.com</a:t>
            </a:r>
            <a:r>
              <a:rPr lang="en-CA" sz="2400" dirty="0"/>
              <a:t>/</a:t>
            </a:r>
          </a:p>
        </p:txBody>
      </p:sp>
      <p:pic>
        <p:nvPicPr>
          <p:cNvPr id="4" name="Picture 3" descr="zamz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716" y="2070100"/>
            <a:ext cx="3640584" cy="939800"/>
          </a:xfrm>
          <a:prstGeom prst="rect">
            <a:avLst/>
          </a:prstGeom>
        </p:spPr>
      </p:pic>
    </p:spTree>
    <p:extLst>
      <p:ext uri="{BB962C8B-B14F-4D97-AF65-F5344CB8AC3E}">
        <p14:creationId xmlns:p14="http://schemas.microsoft.com/office/powerpoint/2010/main" val="11304541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05 at 11.21.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66076"/>
          </a:xfrm>
          <a:prstGeom prst="rect">
            <a:avLst/>
          </a:prstGeom>
        </p:spPr>
      </p:pic>
    </p:spTree>
    <p:extLst>
      <p:ext uri="{BB962C8B-B14F-4D97-AF65-F5344CB8AC3E}">
        <p14:creationId xmlns:p14="http://schemas.microsoft.com/office/powerpoint/2010/main" val="31803770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(1)</a:t>
            </a:r>
            <a:endParaRPr lang="en-CA" dirty="0"/>
          </a:p>
        </p:txBody>
      </p:sp>
      <p:sp>
        <p:nvSpPr>
          <p:cNvPr id="3" name="Content Placeholder 2"/>
          <p:cNvSpPr>
            <a:spLocks noGrp="1"/>
          </p:cNvSpPr>
          <p:nvPr>
            <p:ph idx="1"/>
          </p:nvPr>
        </p:nvSpPr>
        <p:spPr/>
        <p:txBody>
          <a:bodyPr/>
          <a:lstStyle/>
          <a:p>
            <a:pPr marL="0" indent="0">
              <a:buNone/>
            </a:pPr>
            <a:r>
              <a:rPr lang="en-CA" b="1" dirty="0" smtClean="0"/>
              <a:t>Finder</a:t>
            </a:r>
          </a:p>
          <a:p>
            <a:r>
              <a:rPr lang="en-CA" sz="2800" dirty="0"/>
              <a:t>&lt;space&gt; to preview file</a:t>
            </a:r>
          </a:p>
          <a:p>
            <a:r>
              <a:rPr lang="en-CA" sz="2800" dirty="0"/>
              <a:t>Type to locate a file</a:t>
            </a:r>
          </a:p>
          <a:p>
            <a:r>
              <a:rPr lang="en-CA" sz="2800" dirty="0" smtClean="0"/>
              <a:t>Side menu: add folders</a:t>
            </a:r>
          </a:p>
          <a:p>
            <a:r>
              <a:rPr lang="en-CA" sz="2800" dirty="0" smtClean="0"/>
              <a:t>Copy list of files to text editor</a:t>
            </a:r>
          </a:p>
        </p:txBody>
      </p:sp>
      <p:pic>
        <p:nvPicPr>
          <p:cNvPr id="4" name="Content Placeholder 3" descr="finder.png"/>
          <p:cNvPicPr>
            <a:picLocks noChangeAspect="1"/>
          </p:cNvPicPr>
          <p:nvPr/>
        </p:nvPicPr>
        <p:blipFill>
          <a:blip r:embed="rId2">
            <a:extLst>
              <a:ext uri="{28A0092B-C50C-407E-A947-70E740481C1C}">
                <a14:useLocalDpi xmlns:a14="http://schemas.microsoft.com/office/drawing/2010/main" val="0"/>
              </a:ext>
            </a:extLst>
          </a:blip>
          <a:srcRect l="-40915" r="-40915"/>
          <a:stretch>
            <a:fillRect/>
          </a:stretch>
        </p:blipFill>
        <p:spPr>
          <a:xfrm>
            <a:off x="3752273" y="1752600"/>
            <a:ext cx="6468430" cy="3557387"/>
          </a:xfrm>
          <a:prstGeom prst="rect">
            <a:avLst/>
          </a:prstGeom>
        </p:spPr>
      </p:pic>
    </p:spTree>
    <p:extLst>
      <p:ext uri="{BB962C8B-B14F-4D97-AF65-F5344CB8AC3E}">
        <p14:creationId xmlns:p14="http://schemas.microsoft.com/office/powerpoint/2010/main" val="39990941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Organizing files (1)</a:t>
            </a:r>
            <a:endParaRPr lang="en-CA" dirty="0"/>
          </a:p>
        </p:txBody>
      </p:sp>
      <p:sp>
        <p:nvSpPr>
          <p:cNvPr id="3" name="Content Placeholder 2"/>
          <p:cNvSpPr>
            <a:spLocks noGrp="1"/>
          </p:cNvSpPr>
          <p:nvPr>
            <p:ph idx="1"/>
          </p:nvPr>
        </p:nvSpPr>
        <p:spPr>
          <a:xfrm>
            <a:off x="457200" y="1600200"/>
            <a:ext cx="7669366" cy="4525963"/>
          </a:xfrm>
        </p:spPr>
        <p:txBody>
          <a:bodyPr/>
          <a:lstStyle/>
          <a:p>
            <a:pPr marL="0" indent="0">
              <a:buNone/>
            </a:pPr>
            <a:r>
              <a:rPr lang="en-CA" dirty="0" smtClean="0"/>
              <a:t>Use a file-naming convention</a:t>
            </a:r>
            <a:endParaRPr lang="en-CA" dirty="0"/>
          </a:p>
        </p:txBody>
      </p:sp>
      <p:pic>
        <p:nvPicPr>
          <p:cNvPr id="4" name="Picture 3" descr="File-nam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7300"/>
            <a:ext cx="7404100" cy="8661400"/>
          </a:xfrm>
          <a:prstGeom prst="rect">
            <a:avLst/>
          </a:prstGeom>
        </p:spPr>
      </p:pic>
      <p:pic>
        <p:nvPicPr>
          <p:cNvPr id="6" name="Picture 5" descr="Screen Shot 2013-11-07 at 6.4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272" y="2089727"/>
            <a:ext cx="9283700" cy="12598400"/>
          </a:xfrm>
          <a:prstGeom prst="rect">
            <a:avLst/>
          </a:prstGeom>
        </p:spPr>
      </p:pic>
    </p:spTree>
    <p:extLst>
      <p:ext uri="{BB962C8B-B14F-4D97-AF65-F5344CB8AC3E}">
        <p14:creationId xmlns:p14="http://schemas.microsoft.com/office/powerpoint/2010/main" val="18634494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Organizing files (2)</a:t>
            </a:r>
            <a:endParaRPr lang="en-CA" dirty="0"/>
          </a:p>
        </p:txBody>
      </p:sp>
      <p:sp>
        <p:nvSpPr>
          <p:cNvPr id="5" name="Content Placeholder 4"/>
          <p:cNvSpPr>
            <a:spLocks noGrp="1"/>
          </p:cNvSpPr>
          <p:nvPr>
            <p:ph idx="1"/>
          </p:nvPr>
        </p:nvSpPr>
        <p:spPr>
          <a:xfrm>
            <a:off x="457200" y="1600200"/>
            <a:ext cx="3860800" cy="4525963"/>
          </a:xfrm>
        </p:spPr>
        <p:txBody>
          <a:bodyPr/>
          <a:lstStyle/>
          <a:p>
            <a:pPr>
              <a:spcBef>
                <a:spcPts val="0"/>
              </a:spcBef>
              <a:spcAft>
                <a:spcPts val="1200"/>
              </a:spcAft>
            </a:pPr>
            <a:r>
              <a:rPr lang="en-CA" dirty="0" smtClean="0"/>
              <a:t>Use _underscore_ to move files and folders up</a:t>
            </a:r>
          </a:p>
          <a:p>
            <a:pPr>
              <a:spcBef>
                <a:spcPts val="0"/>
              </a:spcBef>
              <a:spcAft>
                <a:spcPts val="1200"/>
              </a:spcAft>
            </a:pPr>
            <a:r>
              <a:rPr lang="en-CA" dirty="0" smtClean="0"/>
              <a:t>Use a “trash folder” for old text documents (just in case…)</a:t>
            </a:r>
          </a:p>
        </p:txBody>
      </p:sp>
      <p:pic>
        <p:nvPicPr>
          <p:cNvPr id="6" name="Picture 5" descr="Undersc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1600200"/>
            <a:ext cx="5588000" cy="5765800"/>
          </a:xfrm>
          <a:prstGeom prst="rect">
            <a:avLst/>
          </a:prstGeom>
        </p:spPr>
      </p:pic>
    </p:spTree>
    <p:extLst>
      <p:ext uri="{BB962C8B-B14F-4D97-AF65-F5344CB8AC3E}">
        <p14:creationId xmlns:p14="http://schemas.microsoft.com/office/powerpoint/2010/main" val="24597349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old fi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99" y="0"/>
            <a:ext cx="5993137" cy="6858000"/>
          </a:xfrm>
          <a:prstGeom prst="rect">
            <a:avLst/>
          </a:prstGeom>
        </p:spPr>
      </p:pic>
    </p:spTree>
    <p:extLst>
      <p:ext uri="{BB962C8B-B14F-4D97-AF65-F5344CB8AC3E}">
        <p14:creationId xmlns:p14="http://schemas.microsoft.com/office/powerpoint/2010/main" val="8648370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Organizing files (3)</a:t>
            </a:r>
            <a:endParaRPr lang="en-CA" dirty="0"/>
          </a:p>
        </p:txBody>
      </p:sp>
      <p:sp>
        <p:nvSpPr>
          <p:cNvPr id="3" name="Content Placeholder 2"/>
          <p:cNvSpPr>
            <a:spLocks noGrp="1"/>
          </p:cNvSpPr>
          <p:nvPr>
            <p:ph idx="1"/>
          </p:nvPr>
        </p:nvSpPr>
        <p:spPr/>
        <p:txBody>
          <a:bodyPr/>
          <a:lstStyle/>
          <a:p>
            <a:r>
              <a:rPr lang="en-CA" dirty="0" smtClean="0"/>
              <a:t>Search with a folder of publications</a:t>
            </a:r>
            <a:endParaRPr lang="en-CA" dirty="0"/>
          </a:p>
        </p:txBody>
      </p:sp>
      <p:pic>
        <p:nvPicPr>
          <p:cNvPr id="7" name="Picture 6" descr="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18" y="2020455"/>
            <a:ext cx="10591800" cy="12598400"/>
          </a:xfrm>
          <a:prstGeom prst="rect">
            <a:avLst/>
          </a:prstGeom>
        </p:spPr>
      </p:pic>
    </p:spTree>
    <p:extLst>
      <p:ext uri="{BB962C8B-B14F-4D97-AF65-F5344CB8AC3E}">
        <p14:creationId xmlns:p14="http://schemas.microsoft.com/office/powerpoint/2010/main" val="34653898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Study brea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p:cNvSpPr>
            <a:spLocks noGrp="1"/>
          </p:cNvSpPr>
          <p:nvPr>
            <p:ph type="title"/>
          </p:nvPr>
        </p:nvSpPr>
        <p:spPr>
          <a:xfrm>
            <a:off x="684213" y="30163"/>
            <a:ext cx="7772400" cy="735012"/>
          </a:xfrm>
        </p:spPr>
        <p:txBody>
          <a:bodyPr>
            <a:normAutofit fontScale="90000"/>
          </a:bodyPr>
          <a:lstStyle/>
          <a:p>
            <a:r>
              <a:rPr lang="fr-FR">
                <a:latin typeface="Arial" charset="0"/>
                <a:ea typeface="ＭＳ Ｐゴシック" charset="0"/>
                <a:cs typeface="ＭＳ Ｐゴシック" charset="0"/>
              </a:rPr>
              <a:t>Break!</a:t>
            </a:r>
          </a:p>
        </p:txBody>
      </p:sp>
    </p:spTree>
    <p:extLst>
      <p:ext uri="{BB962C8B-B14F-4D97-AF65-F5344CB8AC3E}">
        <p14:creationId xmlns:p14="http://schemas.microsoft.com/office/powerpoint/2010/main" val="40530858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347"/>
            <a:ext cx="8229600" cy="2815791"/>
          </a:xfrm>
        </p:spPr>
        <p:txBody>
          <a:bodyPr>
            <a:noAutofit/>
          </a:bodyPr>
          <a:lstStyle/>
          <a:p>
            <a:r>
              <a:rPr lang="en-CA" sz="5000" dirty="0" smtClean="0"/>
              <a:t>Part II: </a:t>
            </a:r>
            <a:br>
              <a:rPr lang="en-CA" sz="5000" dirty="0" smtClean="0"/>
            </a:br>
            <a:r>
              <a:rPr lang="en-CA" sz="5000" dirty="0" smtClean="0"/>
              <a:t>My academic writing workflow</a:t>
            </a:r>
            <a:endParaRPr lang="en-CA" sz="5000" dirty="0"/>
          </a:p>
        </p:txBody>
      </p:sp>
    </p:spTree>
    <p:extLst>
      <p:ext uri="{BB962C8B-B14F-4D97-AF65-F5344CB8AC3E}">
        <p14:creationId xmlns:p14="http://schemas.microsoft.com/office/powerpoint/2010/main" val="150189344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Stage II: Organizing publications</a:t>
            </a:r>
            <a:endParaRPr lang="en-CA" dirty="0"/>
          </a:p>
        </p:txBody>
      </p:sp>
      <p:sp>
        <p:nvSpPr>
          <p:cNvPr id="3" name="Content Placeholder 2"/>
          <p:cNvSpPr>
            <a:spLocks noGrp="1"/>
          </p:cNvSpPr>
          <p:nvPr>
            <p:ph idx="1"/>
          </p:nvPr>
        </p:nvSpPr>
        <p:spPr>
          <a:xfrm>
            <a:off x="457200" y="1600200"/>
            <a:ext cx="8229600" cy="4928480"/>
          </a:xfrm>
        </p:spPr>
        <p:txBody>
          <a:bodyPr/>
          <a:lstStyle/>
          <a:p>
            <a:pPr marL="0" indent="0">
              <a:buNone/>
            </a:pPr>
            <a:r>
              <a:rPr lang="en-CA" b="1" dirty="0" smtClean="0"/>
              <a:t>Steps</a:t>
            </a:r>
          </a:p>
          <a:p>
            <a:pPr marL="514350" indent="-514350">
              <a:buFont typeface="+mj-lt"/>
              <a:buAutoNum type="arabicPeriod"/>
            </a:pPr>
            <a:r>
              <a:rPr lang="en-CA" dirty="0" smtClean="0"/>
              <a:t>rename </a:t>
            </a:r>
            <a:r>
              <a:rPr lang="en-CA" cap="small" dirty="0" err="1" smtClean="0"/>
              <a:t>pdf</a:t>
            </a:r>
            <a:r>
              <a:rPr lang="en-CA" dirty="0" smtClean="0"/>
              <a:t> (</a:t>
            </a:r>
            <a:r>
              <a:rPr lang="en-CA" dirty="0"/>
              <a:t>following my convention) and put in </a:t>
            </a:r>
            <a:r>
              <a:rPr lang="en-CA" dirty="0" smtClean="0"/>
              <a:t>right folder</a:t>
            </a:r>
            <a:endParaRPr lang="en-CA" dirty="0"/>
          </a:p>
          <a:p>
            <a:pPr marL="514350" indent="-514350">
              <a:buFont typeface="+mj-lt"/>
              <a:buAutoNum type="arabicPeriod"/>
            </a:pPr>
            <a:r>
              <a:rPr lang="en-CA" dirty="0" smtClean="0"/>
              <a:t>Import metadata and </a:t>
            </a:r>
            <a:r>
              <a:rPr lang="en-CA" cap="small" dirty="0" err="1" smtClean="0"/>
              <a:t>pdf</a:t>
            </a:r>
            <a:r>
              <a:rPr lang="en-CA" dirty="0" smtClean="0"/>
              <a:t> to reference manager</a:t>
            </a:r>
          </a:p>
          <a:p>
            <a:pPr marL="514350" indent="-514350">
              <a:buFont typeface="+mj-lt"/>
              <a:buAutoNum type="arabicPeriod"/>
            </a:pPr>
            <a:r>
              <a:rPr lang="en-CA" dirty="0" smtClean="0"/>
              <a:t>Check references for correctness</a:t>
            </a:r>
          </a:p>
          <a:p>
            <a:pPr lvl="1"/>
            <a:r>
              <a:rPr lang="en-CA" sz="2400" dirty="0" smtClean="0"/>
              <a:t>mistakes (e.g., capital letters, </a:t>
            </a:r>
            <a:r>
              <a:rPr lang="en-CA" sz="2400" dirty="0"/>
              <a:t>superfluous full </a:t>
            </a:r>
            <a:r>
              <a:rPr lang="en-CA" sz="2400" dirty="0" smtClean="0"/>
              <a:t>stop)</a:t>
            </a:r>
          </a:p>
          <a:p>
            <a:pPr lvl="1"/>
            <a:r>
              <a:rPr lang="en-CA" sz="2400" dirty="0" smtClean="0"/>
              <a:t>missing </a:t>
            </a:r>
            <a:r>
              <a:rPr lang="en-CA" sz="2400" dirty="0"/>
              <a:t>categories </a:t>
            </a:r>
            <a:r>
              <a:rPr lang="en-CA" sz="2400" dirty="0" smtClean="0"/>
              <a:t>(e.g., place of publication)</a:t>
            </a:r>
          </a:p>
          <a:p>
            <a:pPr marL="514350" indent="-514350">
              <a:buFont typeface="+mj-lt"/>
              <a:buAutoNum type="arabicPeriod"/>
            </a:pPr>
            <a:r>
              <a:rPr lang="en-CA" dirty="0" smtClean="0"/>
              <a:t>Add tag (ascribe category)</a:t>
            </a:r>
          </a:p>
        </p:txBody>
      </p:sp>
    </p:spTree>
    <p:extLst>
      <p:ext uri="{BB962C8B-B14F-4D97-AF65-F5344CB8AC3E}">
        <p14:creationId xmlns:p14="http://schemas.microsoft.com/office/powerpoint/2010/main" val="16544894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04195"/>
          </a:xfrm>
        </p:spPr>
        <p:txBody>
          <a:bodyPr>
            <a:normAutofit/>
          </a:bodyPr>
          <a:lstStyle/>
          <a:p>
            <a:r>
              <a:rPr lang="en-CA" dirty="0" smtClean="0"/>
              <a:t>Stage III: Take notes and quotes from publications</a:t>
            </a:r>
            <a:endParaRPr lang="en-CA" dirty="0"/>
          </a:p>
        </p:txBody>
      </p:sp>
      <p:sp>
        <p:nvSpPr>
          <p:cNvPr id="3" name="Content Placeholder 2"/>
          <p:cNvSpPr>
            <a:spLocks noGrp="1"/>
          </p:cNvSpPr>
          <p:nvPr>
            <p:ph idx="1"/>
          </p:nvPr>
        </p:nvSpPr>
        <p:spPr>
          <a:xfrm>
            <a:off x="457200" y="2282835"/>
            <a:ext cx="8229600" cy="4193363"/>
          </a:xfrm>
        </p:spPr>
        <p:txBody>
          <a:bodyPr>
            <a:normAutofit/>
          </a:bodyPr>
          <a:lstStyle/>
          <a:p>
            <a:pPr marL="0" indent="0">
              <a:buNone/>
            </a:pPr>
            <a:r>
              <a:rPr lang="en-CA" dirty="0" smtClean="0"/>
              <a:t>Skim or read publication properly?</a:t>
            </a:r>
          </a:p>
          <a:p>
            <a:pPr marL="11113" indent="0" defTabSz="357188">
              <a:buNone/>
            </a:pPr>
            <a:endParaRPr lang="en-CA" dirty="0" smtClean="0"/>
          </a:p>
          <a:p>
            <a:pPr marL="11113" indent="0" defTabSz="357188">
              <a:buNone/>
            </a:pPr>
            <a:r>
              <a:rPr lang="en-CA" b="1" dirty="0" smtClean="0"/>
              <a:t>Steps</a:t>
            </a:r>
          </a:p>
          <a:p>
            <a:pPr marL="357188" indent="-346075" defTabSz="357188">
              <a:buFont typeface="+mj-lt"/>
              <a:buAutoNum type="arabicPeriod"/>
            </a:pPr>
            <a:r>
              <a:rPr lang="en-CA" dirty="0" smtClean="0"/>
              <a:t>Read and highlight</a:t>
            </a:r>
          </a:p>
          <a:p>
            <a:pPr marL="357188" indent="-346075" defTabSz="357188">
              <a:buFont typeface="+mj-lt"/>
              <a:buAutoNum type="arabicPeriod"/>
            </a:pPr>
            <a:r>
              <a:rPr lang="en-CA" dirty="0" smtClean="0"/>
              <a:t>Go to top of publication, make notes and quotes based on highlights</a:t>
            </a:r>
          </a:p>
          <a:p>
            <a:pPr marL="357188" indent="-346075" defTabSz="357188">
              <a:buFont typeface="+mj-lt"/>
              <a:buAutoNum type="arabicPeriod"/>
            </a:pPr>
            <a:r>
              <a:rPr lang="en-CA" dirty="0" smtClean="0"/>
              <a:t>Make a summary</a:t>
            </a:r>
          </a:p>
          <a:p>
            <a:pPr marL="0" indent="0">
              <a:buNone/>
            </a:pPr>
            <a:endParaRPr lang="en-CA" dirty="0"/>
          </a:p>
        </p:txBody>
      </p:sp>
    </p:spTree>
    <p:extLst>
      <p:ext uri="{BB962C8B-B14F-4D97-AF65-F5344CB8AC3E}">
        <p14:creationId xmlns:p14="http://schemas.microsoft.com/office/powerpoint/2010/main" val="9293058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11-09 at 4.2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36" y="0"/>
            <a:ext cx="8489092" cy="6858000"/>
          </a:xfrm>
          <a:prstGeom prst="rect">
            <a:avLst/>
          </a:prstGeom>
        </p:spPr>
      </p:pic>
      <p:sp>
        <p:nvSpPr>
          <p:cNvPr id="9" name="Rectangle 8"/>
          <p:cNvSpPr/>
          <p:nvPr/>
        </p:nvSpPr>
        <p:spPr>
          <a:xfrm>
            <a:off x="355236" y="0"/>
            <a:ext cx="1296612" cy="45290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5541" y="1466722"/>
            <a:ext cx="602477" cy="45290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356660" y="3173215"/>
            <a:ext cx="611358" cy="68982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extBox 13"/>
          <p:cNvSpPr txBox="1"/>
          <p:nvPr/>
        </p:nvSpPr>
        <p:spPr>
          <a:xfrm>
            <a:off x="5814376" y="312560"/>
            <a:ext cx="3029951" cy="2308324"/>
          </a:xfrm>
          <a:prstGeom prst="rect">
            <a:avLst/>
          </a:prstGeom>
          <a:solidFill>
            <a:schemeClr val="bg1">
              <a:lumMod val="75000"/>
              <a:alpha val="65000"/>
            </a:schemeClr>
          </a:solidFill>
        </p:spPr>
        <p:txBody>
          <a:bodyPr wrap="square" rtlCol="0">
            <a:spAutoFit/>
          </a:bodyPr>
          <a:lstStyle/>
          <a:p>
            <a:r>
              <a:rPr lang="fr-FR" sz="4800" dirty="0" smtClean="0">
                <a:solidFill>
                  <a:srgbClr val="FF0000"/>
                </a:solidFill>
              </a:rPr>
              <a:t>Notes, </a:t>
            </a:r>
            <a:r>
              <a:rPr lang="fr-FR" sz="4800" dirty="0" err="1" smtClean="0">
                <a:solidFill>
                  <a:srgbClr val="FF0000"/>
                </a:solidFill>
              </a:rPr>
              <a:t>quotes</a:t>
            </a:r>
            <a:r>
              <a:rPr lang="fr-FR" sz="4800" dirty="0" smtClean="0">
                <a:solidFill>
                  <a:srgbClr val="FF0000"/>
                </a:solidFill>
              </a:rPr>
              <a:t> and </a:t>
            </a:r>
            <a:r>
              <a:rPr lang="fr-FR" sz="4800" dirty="0" err="1" smtClean="0">
                <a:solidFill>
                  <a:srgbClr val="FF0000"/>
                </a:solidFill>
              </a:rPr>
              <a:t>summary</a:t>
            </a:r>
            <a:endParaRPr lang="fr-FR" sz="4800" dirty="0">
              <a:solidFill>
                <a:srgbClr val="FF0000"/>
              </a:solidFill>
            </a:endParaRPr>
          </a:p>
        </p:txBody>
      </p:sp>
    </p:spTree>
    <p:extLst>
      <p:ext uri="{BB962C8B-B14F-4D97-AF65-F5344CB8AC3E}">
        <p14:creationId xmlns:p14="http://schemas.microsoft.com/office/powerpoint/2010/main" val="28179869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87685"/>
          </a:xfrm>
        </p:spPr>
        <p:txBody>
          <a:bodyPr/>
          <a:lstStyle/>
          <a:p>
            <a:r>
              <a:rPr lang="en-CA" dirty="0" smtClean="0"/>
              <a:t>Stage IV: Preparing to Write (1)</a:t>
            </a:r>
            <a:endParaRPr lang="en-CA" dirty="0"/>
          </a:p>
        </p:txBody>
      </p:sp>
      <p:sp>
        <p:nvSpPr>
          <p:cNvPr id="3" name="Content Placeholder 2"/>
          <p:cNvSpPr>
            <a:spLocks noGrp="1"/>
          </p:cNvSpPr>
          <p:nvPr>
            <p:ph idx="1"/>
          </p:nvPr>
        </p:nvSpPr>
        <p:spPr>
          <a:xfrm>
            <a:off x="457200" y="2030924"/>
            <a:ext cx="8229600" cy="4827076"/>
          </a:xfrm>
        </p:spPr>
        <p:txBody>
          <a:bodyPr>
            <a:normAutofit/>
          </a:bodyPr>
          <a:lstStyle/>
          <a:p>
            <a:pPr marL="0" indent="0">
              <a:buNone/>
            </a:pPr>
            <a:r>
              <a:rPr lang="en-CA" b="1" dirty="0" smtClean="0"/>
              <a:t>Steps</a:t>
            </a:r>
          </a:p>
          <a:p>
            <a:r>
              <a:rPr lang="en-CA" dirty="0" smtClean="0"/>
              <a:t>Write an outline</a:t>
            </a:r>
          </a:p>
          <a:p>
            <a:r>
              <a:rPr lang="en-CA" dirty="0" smtClean="0"/>
              <a:t>Write any tentative arguments I want to make</a:t>
            </a:r>
          </a:p>
          <a:p>
            <a:r>
              <a:rPr lang="en-CA" dirty="0" smtClean="0"/>
              <a:t>Pick out key points from notes</a:t>
            </a:r>
          </a:p>
          <a:p>
            <a:pPr lvl="1"/>
            <a:r>
              <a:rPr lang="en-CA" dirty="0" smtClean="0"/>
              <a:t>organize by publication or topic?</a:t>
            </a:r>
          </a:p>
          <a:p>
            <a:r>
              <a:rPr lang="en-CA" dirty="0" smtClean="0"/>
              <a:t>Create a support file</a:t>
            </a:r>
          </a:p>
          <a:p>
            <a:r>
              <a:rPr lang="en-CA" dirty="0"/>
              <a:t>Make a spreadsheet?</a:t>
            </a:r>
            <a:endParaRPr lang="en-CA" dirty="0" smtClean="0"/>
          </a:p>
        </p:txBody>
      </p:sp>
    </p:spTree>
    <p:extLst>
      <p:ext uri="{BB962C8B-B14F-4D97-AF65-F5344CB8AC3E}">
        <p14:creationId xmlns:p14="http://schemas.microsoft.com/office/powerpoint/2010/main" val="26377051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de men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010900" cy="11404600"/>
          </a:xfrm>
          <a:prstGeom prst="rect">
            <a:avLst/>
          </a:prstGeom>
        </p:spPr>
      </p:pic>
    </p:spTree>
    <p:extLst>
      <p:ext uri="{BB962C8B-B14F-4D97-AF65-F5344CB8AC3E}">
        <p14:creationId xmlns:p14="http://schemas.microsoft.com/office/powerpoint/2010/main" val="403177099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87685"/>
          </a:xfrm>
        </p:spPr>
        <p:txBody>
          <a:bodyPr/>
          <a:lstStyle/>
          <a:p>
            <a:r>
              <a:rPr lang="en-CA" dirty="0" smtClean="0"/>
              <a:t>Stage IV: Preparing to Write (2)</a:t>
            </a:r>
            <a:endParaRPr lang="en-CA" dirty="0"/>
          </a:p>
        </p:txBody>
      </p:sp>
      <p:sp>
        <p:nvSpPr>
          <p:cNvPr id="3" name="Content Placeholder 2"/>
          <p:cNvSpPr>
            <a:spLocks noGrp="1"/>
          </p:cNvSpPr>
          <p:nvPr>
            <p:ph idx="1"/>
          </p:nvPr>
        </p:nvSpPr>
        <p:spPr>
          <a:xfrm>
            <a:off x="457200" y="2030924"/>
            <a:ext cx="8229600" cy="4466267"/>
          </a:xfrm>
        </p:spPr>
        <p:txBody>
          <a:bodyPr>
            <a:normAutofit/>
          </a:bodyPr>
          <a:lstStyle/>
          <a:p>
            <a:pPr marL="0" indent="0">
              <a:buNone/>
            </a:pPr>
            <a:r>
              <a:rPr lang="en-CA" dirty="0" smtClean="0"/>
              <a:t>Example of how the </a:t>
            </a:r>
            <a:r>
              <a:rPr lang="en-CA" b="1" dirty="0" smtClean="0">
                <a:solidFill>
                  <a:srgbClr val="FF0000"/>
                </a:solidFill>
              </a:rPr>
              <a:t>outline</a:t>
            </a:r>
            <a:r>
              <a:rPr lang="en-CA" dirty="0" smtClean="0">
                <a:solidFill>
                  <a:srgbClr val="FF0000"/>
                </a:solidFill>
              </a:rPr>
              <a:t> </a:t>
            </a:r>
            <a:r>
              <a:rPr lang="en-CA" dirty="0" smtClean="0"/>
              <a:t>of a term paper evolved (</a:t>
            </a:r>
            <a:r>
              <a:rPr lang="en-CA" dirty="0"/>
              <a:t>Term paper in </a:t>
            </a:r>
            <a:r>
              <a:rPr lang="en-CA" dirty="0" smtClean="0"/>
              <a:t>Literacy </a:t>
            </a:r>
            <a:r>
              <a:rPr lang="en-CA" dirty="0"/>
              <a:t>and </a:t>
            </a:r>
            <a:r>
              <a:rPr lang="en-CA" dirty="0" smtClean="0"/>
              <a:t>Multimodality)</a:t>
            </a:r>
            <a:endParaRPr lang="en-CA" dirty="0"/>
          </a:p>
        </p:txBody>
      </p:sp>
    </p:spTree>
    <p:extLst>
      <p:ext uri="{BB962C8B-B14F-4D97-AF65-F5344CB8AC3E}">
        <p14:creationId xmlns:p14="http://schemas.microsoft.com/office/powerpoint/2010/main" val="555023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Version 1: “outline 1.docx”</a:t>
            </a:r>
            <a:endParaRPr lang="en-CA" dirty="0"/>
          </a:p>
        </p:txBody>
      </p:sp>
      <p:sp>
        <p:nvSpPr>
          <p:cNvPr id="3" name="Content Placeholder 2"/>
          <p:cNvSpPr>
            <a:spLocks noGrp="1"/>
          </p:cNvSpPr>
          <p:nvPr>
            <p:ph idx="1"/>
          </p:nvPr>
        </p:nvSpPr>
        <p:spPr>
          <a:xfrm>
            <a:off x="457200" y="2230582"/>
            <a:ext cx="3929966" cy="4500870"/>
          </a:xfrm>
          <a:ln>
            <a:solidFill>
              <a:schemeClr val="tx1"/>
            </a:solidFill>
          </a:ln>
        </p:spPr>
        <p:txBody>
          <a:bodyPr>
            <a:noAutofit/>
          </a:bodyPr>
          <a:lstStyle/>
          <a:p>
            <a:pPr marL="0" indent="0">
              <a:buNone/>
            </a:pPr>
            <a:r>
              <a:rPr lang="en-CA" sz="1400" b="1" dirty="0" smtClean="0">
                <a:latin typeface="Times New Roman"/>
                <a:ea typeface="ＭＳ 明朝"/>
              </a:rPr>
              <a:t>Introduction</a:t>
            </a:r>
            <a:endParaRPr lang="en-CA" sz="1300" b="1" dirty="0">
              <a:latin typeface="Times New Roman"/>
              <a:ea typeface="ＭＳ 明朝"/>
            </a:endParaRPr>
          </a:p>
          <a:p>
            <a:pPr marL="263525" indent="-174625" defTabSz="266700"/>
            <a:r>
              <a:rPr lang="en-CA" sz="1300" dirty="0">
                <a:latin typeface="Times New Roman"/>
                <a:ea typeface="ＭＳ 明朝"/>
              </a:rPr>
              <a:t>About this study</a:t>
            </a:r>
          </a:p>
          <a:p>
            <a:pPr marL="263525" indent="-174625" defTabSz="266700"/>
            <a:r>
              <a:rPr lang="en-CA" sz="1300" dirty="0">
                <a:latin typeface="Times New Roman"/>
                <a:ea typeface="ＭＳ 明朝"/>
              </a:rPr>
              <a:t>Textbooks in general</a:t>
            </a:r>
          </a:p>
          <a:p>
            <a:pPr marL="263525" indent="-174625" defTabSz="266700"/>
            <a:r>
              <a:rPr lang="en-CA" sz="1300" dirty="0">
                <a:latin typeface="Times New Roman"/>
                <a:ea typeface="ＭＳ 明朝"/>
              </a:rPr>
              <a:t>English, ESL</a:t>
            </a:r>
          </a:p>
          <a:p>
            <a:pPr marL="263525" indent="-174625" defTabSz="266700"/>
            <a:r>
              <a:rPr lang="en-CA" sz="1300" dirty="0">
                <a:latin typeface="Times New Roman"/>
                <a:ea typeface="ＭＳ 明朝"/>
              </a:rPr>
              <a:t>Development</a:t>
            </a:r>
          </a:p>
          <a:p>
            <a:pPr marL="263525" indent="-174625" defTabSz="266700"/>
            <a:r>
              <a:rPr lang="en-CA" sz="1300" dirty="0">
                <a:latin typeface="Times New Roman"/>
                <a:ea typeface="ＭＳ 明朝"/>
              </a:rPr>
              <a:t>Uganda</a:t>
            </a:r>
          </a:p>
          <a:p>
            <a:pPr marL="263525" indent="-174625" defTabSz="266700"/>
            <a:r>
              <a:rPr lang="en-CA" sz="1300" dirty="0">
                <a:latin typeface="Times New Roman"/>
                <a:ea typeface="ＭＳ 明朝"/>
              </a:rPr>
              <a:t>RQ: What discourses of development are expressed through the images in the textbook, and </a:t>
            </a:r>
            <a:r>
              <a:rPr lang="en-CA" sz="1300" u="sng" dirty="0">
                <a:latin typeface="Times New Roman"/>
                <a:ea typeface="ＭＳ 明朝"/>
              </a:rPr>
              <a:t>how do these discourses reflect the multiple facets and kinds of development in Uganda?</a:t>
            </a:r>
            <a:r>
              <a:rPr lang="en-CA" sz="1300" dirty="0">
                <a:latin typeface="Times New Roman"/>
                <a:ea typeface="ＭＳ 明朝"/>
              </a:rPr>
              <a:t> </a:t>
            </a:r>
          </a:p>
          <a:p>
            <a:pPr marL="0" indent="0">
              <a:buNone/>
            </a:pPr>
            <a:endParaRPr lang="en-CA" sz="1300" dirty="0">
              <a:latin typeface="Times New Roman"/>
              <a:ea typeface="ＭＳ 明朝"/>
            </a:endParaRPr>
          </a:p>
          <a:p>
            <a:pPr marL="0" indent="0">
              <a:buNone/>
            </a:pPr>
            <a:r>
              <a:rPr lang="en-CA" sz="1400" b="1" dirty="0">
                <a:latin typeface="Times New Roman"/>
                <a:ea typeface="ＭＳ 明朝"/>
              </a:rPr>
              <a:t>Review of literature</a:t>
            </a:r>
          </a:p>
          <a:p>
            <a:pPr marL="263525" indent="-165100"/>
            <a:r>
              <a:rPr lang="en-CA" sz="1300" dirty="0">
                <a:latin typeface="Times New Roman"/>
                <a:ea typeface="ＭＳ 明朝"/>
              </a:rPr>
              <a:t>textbooks?</a:t>
            </a:r>
          </a:p>
          <a:p>
            <a:pPr marL="263525" indent="-165100"/>
            <a:r>
              <a:rPr lang="en-CA" sz="1300" dirty="0">
                <a:latin typeface="Times New Roman"/>
                <a:ea typeface="ＭＳ 明朝"/>
              </a:rPr>
              <a:t>Ugandan educational system?</a:t>
            </a:r>
          </a:p>
          <a:p>
            <a:pPr marL="263525" indent="-165100"/>
            <a:r>
              <a:rPr lang="en-CA" sz="1300" dirty="0">
                <a:latin typeface="Times New Roman"/>
                <a:ea typeface="ＭＳ 明朝"/>
              </a:rPr>
              <a:t>include theoretical </a:t>
            </a:r>
            <a:r>
              <a:rPr lang="en-CA" sz="1300" dirty="0" smtClean="0">
                <a:latin typeface="Times New Roman"/>
                <a:ea typeface="ＭＳ 明朝"/>
              </a:rPr>
              <a:t>framework</a:t>
            </a:r>
            <a:endParaRPr lang="en-CA" sz="1300" dirty="0">
              <a:latin typeface="Times New Roman"/>
              <a:ea typeface="ＭＳ 明朝"/>
            </a:endParaRPr>
          </a:p>
        </p:txBody>
      </p:sp>
      <p:sp>
        <p:nvSpPr>
          <p:cNvPr id="4" name="TextBox 3"/>
          <p:cNvSpPr txBox="1"/>
          <p:nvPr/>
        </p:nvSpPr>
        <p:spPr>
          <a:xfrm>
            <a:off x="457200" y="1651000"/>
            <a:ext cx="8229599" cy="615553"/>
          </a:xfrm>
          <a:prstGeom prst="rect">
            <a:avLst/>
          </a:prstGeom>
          <a:noFill/>
        </p:spPr>
        <p:txBody>
          <a:bodyPr wrap="square" rtlCol="0">
            <a:spAutoFit/>
          </a:bodyPr>
          <a:lstStyle/>
          <a:p>
            <a:r>
              <a:rPr lang="en-CA" sz="1700" b="1" dirty="0" smtClean="0"/>
              <a:t>Title: Development </a:t>
            </a:r>
            <a:r>
              <a:rPr lang="en-CA" sz="1700" b="1" dirty="0"/>
              <a:t>discourses through the images of a Ugandan English textbook</a:t>
            </a:r>
            <a:r>
              <a:rPr lang="en-US" sz="1700" dirty="0"/>
              <a:t> </a:t>
            </a:r>
            <a:endParaRPr lang="en-CA" sz="1700" dirty="0"/>
          </a:p>
          <a:p>
            <a:endParaRPr lang="fr-FR" sz="1700" dirty="0"/>
          </a:p>
        </p:txBody>
      </p:sp>
      <p:sp>
        <p:nvSpPr>
          <p:cNvPr id="5" name="Content Placeholder 2"/>
          <p:cNvSpPr txBox="1">
            <a:spLocks/>
          </p:cNvSpPr>
          <p:nvPr/>
        </p:nvSpPr>
        <p:spPr>
          <a:xfrm>
            <a:off x="4609189" y="2230582"/>
            <a:ext cx="4077610" cy="4500870"/>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3525" indent="-165100"/>
            <a:r>
              <a:rPr lang="en-CA" sz="1300" dirty="0">
                <a:latin typeface="Times New Roman"/>
                <a:ea typeface="ＭＳ 明朝"/>
              </a:rPr>
              <a:t>Kress et al.</a:t>
            </a:r>
          </a:p>
          <a:p>
            <a:pPr marL="263525" lvl="1" indent="-165100"/>
            <a:r>
              <a:rPr lang="en-CA" sz="1300" dirty="0">
                <a:latin typeface="Times New Roman"/>
                <a:ea typeface="ＭＳ 明朝"/>
              </a:rPr>
              <a:t>something on overarching analysis from Kress...? Rose?</a:t>
            </a:r>
          </a:p>
          <a:p>
            <a:pPr marL="263525" indent="-165100"/>
            <a:r>
              <a:rPr lang="en-CA" sz="1300" dirty="0">
                <a:latin typeface="Times New Roman"/>
                <a:ea typeface="ＭＳ 明朝"/>
              </a:rPr>
              <a:t>Ideology stuff?</a:t>
            </a:r>
          </a:p>
          <a:p>
            <a:pPr marL="0" indent="0">
              <a:buNone/>
            </a:pPr>
            <a:endParaRPr lang="en-CA" sz="1400" b="1" dirty="0" smtClean="0">
              <a:latin typeface="Times New Roman"/>
              <a:ea typeface="ＭＳ 明朝"/>
            </a:endParaRPr>
          </a:p>
          <a:p>
            <a:pPr marL="0" indent="0">
              <a:buNone/>
            </a:pPr>
            <a:r>
              <a:rPr lang="en-CA" sz="1400" b="1" dirty="0" smtClean="0">
                <a:latin typeface="Times New Roman"/>
                <a:ea typeface="ＭＳ 明朝"/>
              </a:rPr>
              <a:t>The textbook</a:t>
            </a:r>
          </a:p>
          <a:p>
            <a:pPr marL="0" indent="0">
              <a:buNone/>
            </a:pPr>
            <a:endParaRPr lang="en-CA" sz="1400" dirty="0" smtClean="0">
              <a:latin typeface="Times New Roman"/>
              <a:ea typeface="ＭＳ 明朝"/>
            </a:endParaRPr>
          </a:p>
          <a:p>
            <a:pPr marL="0" indent="0">
              <a:buNone/>
            </a:pPr>
            <a:r>
              <a:rPr lang="en-CA" sz="1400" b="1" dirty="0" smtClean="0">
                <a:latin typeface="Times New Roman"/>
                <a:ea typeface="ＭＳ 明朝"/>
              </a:rPr>
              <a:t>Discussion</a:t>
            </a:r>
            <a:endParaRPr lang="en-CA" sz="1400" dirty="0" smtClean="0">
              <a:latin typeface="Times New Roman"/>
              <a:ea typeface="ＭＳ 明朝"/>
            </a:endParaRPr>
          </a:p>
          <a:p>
            <a:pPr>
              <a:buFont typeface="Symbol"/>
              <a:buChar char="·"/>
            </a:pPr>
            <a:endParaRPr lang="en-CA" sz="1400" dirty="0" smtClean="0">
              <a:latin typeface="Times New Roman"/>
              <a:ea typeface="ＭＳ 明朝"/>
            </a:endParaRPr>
          </a:p>
          <a:p>
            <a:endParaRPr lang="en-CA" sz="1400" dirty="0" smtClean="0">
              <a:latin typeface="Times New Roman"/>
              <a:ea typeface="ＭＳ 明朝"/>
            </a:endParaRPr>
          </a:p>
          <a:p>
            <a:pPr marL="0" indent="0">
              <a:buFont typeface="Arial"/>
              <a:buNone/>
            </a:pPr>
            <a:endParaRPr lang="en-CA" sz="1400" dirty="0"/>
          </a:p>
        </p:txBody>
      </p:sp>
    </p:spTree>
    <p:extLst>
      <p:ext uri="{BB962C8B-B14F-4D97-AF65-F5344CB8AC3E}">
        <p14:creationId xmlns:p14="http://schemas.microsoft.com/office/powerpoint/2010/main" val="28179869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Version 5: “outline 5.docx”</a:t>
            </a:r>
            <a:endParaRPr lang="en-CA" dirty="0"/>
          </a:p>
        </p:txBody>
      </p:sp>
      <p:sp>
        <p:nvSpPr>
          <p:cNvPr id="3" name="Content Placeholder 2"/>
          <p:cNvSpPr>
            <a:spLocks noGrp="1"/>
          </p:cNvSpPr>
          <p:nvPr>
            <p:ph idx="1"/>
          </p:nvPr>
        </p:nvSpPr>
        <p:spPr>
          <a:xfrm>
            <a:off x="457200" y="2230582"/>
            <a:ext cx="3929966" cy="4500870"/>
          </a:xfrm>
          <a:ln>
            <a:solidFill>
              <a:schemeClr val="tx1"/>
            </a:solidFill>
          </a:ln>
        </p:spPr>
        <p:txBody>
          <a:bodyPr>
            <a:noAutofit/>
          </a:bodyPr>
          <a:lstStyle/>
          <a:p>
            <a:pPr marL="0" indent="0">
              <a:buNone/>
            </a:pPr>
            <a:r>
              <a:rPr lang="en-CA" sz="1400" b="1" dirty="0" smtClean="0">
                <a:latin typeface="Times New Roman"/>
                <a:ea typeface="ＭＳ 明朝"/>
              </a:rPr>
              <a:t>Introduction</a:t>
            </a:r>
            <a:endParaRPr lang="en-CA" sz="1300" b="1" dirty="0">
              <a:latin typeface="Times New Roman"/>
              <a:ea typeface="ＭＳ 明朝"/>
            </a:endParaRPr>
          </a:p>
          <a:p>
            <a:pPr marL="263525" indent="-174625" defTabSz="266700"/>
            <a:r>
              <a:rPr lang="en-CA" sz="1300" dirty="0">
                <a:latin typeface="Times New Roman"/>
                <a:ea typeface="ＭＳ 明朝"/>
              </a:rPr>
              <a:t>About this study</a:t>
            </a:r>
          </a:p>
          <a:p>
            <a:pPr marL="263525" indent="-174625" defTabSz="266700"/>
            <a:r>
              <a:rPr lang="en-CA" sz="1300" dirty="0">
                <a:latin typeface="Times New Roman"/>
                <a:ea typeface="ＭＳ 明朝"/>
              </a:rPr>
              <a:t>Textbooks in general</a:t>
            </a:r>
          </a:p>
          <a:p>
            <a:pPr marL="263525" indent="-174625" defTabSz="266700"/>
            <a:r>
              <a:rPr lang="en-CA" sz="1300" dirty="0">
                <a:latin typeface="Times New Roman"/>
                <a:ea typeface="ＭＳ 明朝"/>
              </a:rPr>
              <a:t>English, </a:t>
            </a:r>
            <a:r>
              <a:rPr lang="en-CA" sz="1300" dirty="0" smtClean="0">
                <a:solidFill>
                  <a:schemeClr val="accent3">
                    <a:lumMod val="50000"/>
                  </a:schemeClr>
                </a:solidFill>
                <a:latin typeface="Times New Roman"/>
                <a:ea typeface="ＭＳ 明朝"/>
              </a:rPr>
              <a:t>ESL</a:t>
            </a:r>
            <a:r>
              <a:rPr lang="en-CA" sz="1300" dirty="0">
                <a:solidFill>
                  <a:schemeClr val="accent3">
                    <a:lumMod val="50000"/>
                  </a:schemeClr>
                </a:solidFill>
                <a:latin typeface="Times New Roman"/>
                <a:ea typeface="ＭＳ 明朝"/>
              </a:rPr>
              <a:t>, </a:t>
            </a:r>
            <a:r>
              <a:rPr lang="en-CA" sz="1300" dirty="0" smtClean="0">
                <a:solidFill>
                  <a:schemeClr val="accent3">
                    <a:lumMod val="50000"/>
                  </a:schemeClr>
                </a:solidFill>
                <a:latin typeface="Times New Roman"/>
                <a:ea typeface="ＭＳ 明朝"/>
              </a:rPr>
              <a:t>EFL</a:t>
            </a:r>
            <a:r>
              <a:rPr lang="en-CA" sz="1300" dirty="0">
                <a:solidFill>
                  <a:schemeClr val="accent3">
                    <a:lumMod val="50000"/>
                  </a:schemeClr>
                </a:solidFill>
                <a:latin typeface="Times New Roman"/>
                <a:ea typeface="ＭＳ 明朝"/>
              </a:rPr>
              <a:t>, EIL, EUL</a:t>
            </a:r>
            <a:r>
              <a:rPr lang="en-CA" sz="1300" dirty="0">
                <a:latin typeface="Times New Roman"/>
                <a:ea typeface="ＭＳ 明朝"/>
              </a:rPr>
              <a:t> </a:t>
            </a:r>
          </a:p>
          <a:p>
            <a:pPr marL="263525" indent="-174625" defTabSz="266700"/>
            <a:r>
              <a:rPr lang="en-CA" sz="1300" strike="sngStrike" dirty="0">
                <a:solidFill>
                  <a:srgbClr val="B70000"/>
                </a:solidFill>
                <a:latin typeface="Times New Roman"/>
                <a:ea typeface="ＭＳ 明朝"/>
              </a:rPr>
              <a:t>Development</a:t>
            </a:r>
          </a:p>
          <a:p>
            <a:pPr marL="263525" indent="-174625" defTabSz="266700"/>
            <a:r>
              <a:rPr lang="en-CA" sz="1300" dirty="0">
                <a:latin typeface="Times New Roman"/>
                <a:ea typeface="ＭＳ 明朝"/>
              </a:rPr>
              <a:t>Uganda</a:t>
            </a:r>
          </a:p>
          <a:p>
            <a:pPr marL="263525" indent="-174625" defTabSz="266700"/>
            <a:r>
              <a:rPr lang="en-CA" sz="1300" dirty="0">
                <a:latin typeface="Times New Roman"/>
                <a:ea typeface="ＭＳ 明朝"/>
              </a:rPr>
              <a:t>RQ: </a:t>
            </a:r>
            <a:r>
              <a:rPr lang="en-CA" sz="1300" dirty="0">
                <a:solidFill>
                  <a:schemeClr val="accent3">
                    <a:lumMod val="50000"/>
                  </a:schemeClr>
                </a:solidFill>
                <a:latin typeface="Times New Roman"/>
                <a:ea typeface="ＭＳ 明朝"/>
              </a:rPr>
              <a:t>How is English as an international and a Ugandan language discursively constructed through images and text in the textbook “Integrated English: Student’s Book 1”</a:t>
            </a:r>
            <a:r>
              <a:rPr lang="en-CA" sz="1300" dirty="0" smtClean="0">
                <a:solidFill>
                  <a:schemeClr val="accent3">
                    <a:lumMod val="50000"/>
                  </a:schemeClr>
                </a:solidFill>
                <a:latin typeface="Times New Roman"/>
                <a:ea typeface="ＭＳ 明朝"/>
              </a:rPr>
              <a:t>? </a:t>
            </a:r>
            <a:endParaRPr lang="en-CA" sz="1300" dirty="0">
              <a:solidFill>
                <a:schemeClr val="accent3">
                  <a:lumMod val="50000"/>
                </a:schemeClr>
              </a:solidFill>
              <a:latin typeface="Times New Roman"/>
              <a:ea typeface="ＭＳ 明朝"/>
            </a:endParaRPr>
          </a:p>
          <a:p>
            <a:pPr marL="0" indent="0">
              <a:buNone/>
            </a:pPr>
            <a:endParaRPr lang="en-CA" sz="1300" dirty="0">
              <a:latin typeface="Times New Roman"/>
              <a:ea typeface="ＭＳ 明朝"/>
            </a:endParaRPr>
          </a:p>
          <a:p>
            <a:pPr marL="0" indent="0">
              <a:buNone/>
            </a:pPr>
            <a:r>
              <a:rPr lang="en-CA" sz="1400" b="1" dirty="0">
                <a:latin typeface="Times New Roman"/>
                <a:ea typeface="ＭＳ 明朝"/>
              </a:rPr>
              <a:t>Review of literature</a:t>
            </a:r>
          </a:p>
          <a:p>
            <a:pPr marL="263525" indent="-165100"/>
            <a:r>
              <a:rPr lang="en-CA" sz="1300" dirty="0">
                <a:latin typeface="Times New Roman"/>
                <a:ea typeface="ＭＳ 明朝"/>
              </a:rPr>
              <a:t>textbooks?</a:t>
            </a:r>
          </a:p>
          <a:p>
            <a:pPr marL="263525" indent="-165100"/>
            <a:r>
              <a:rPr lang="en-CA" sz="1300" dirty="0">
                <a:latin typeface="Times New Roman"/>
                <a:ea typeface="ＭＳ 明朝"/>
              </a:rPr>
              <a:t>Ugandan educational system?</a:t>
            </a:r>
          </a:p>
          <a:p>
            <a:pPr marL="263525" indent="-165100"/>
            <a:r>
              <a:rPr lang="en-CA" sz="1300" dirty="0">
                <a:latin typeface="Times New Roman"/>
                <a:ea typeface="ＭＳ 明朝"/>
              </a:rPr>
              <a:t>include theoretical </a:t>
            </a:r>
            <a:r>
              <a:rPr lang="en-CA" sz="1300" dirty="0" smtClean="0">
                <a:latin typeface="Times New Roman"/>
                <a:ea typeface="ＭＳ 明朝"/>
              </a:rPr>
              <a:t>framework</a:t>
            </a:r>
            <a:endParaRPr lang="en-CA" sz="1300" dirty="0">
              <a:latin typeface="Times New Roman"/>
              <a:ea typeface="ＭＳ 明朝"/>
            </a:endParaRPr>
          </a:p>
        </p:txBody>
      </p:sp>
      <p:sp>
        <p:nvSpPr>
          <p:cNvPr id="4" name="TextBox 3"/>
          <p:cNvSpPr txBox="1"/>
          <p:nvPr/>
        </p:nvSpPr>
        <p:spPr>
          <a:xfrm>
            <a:off x="457200" y="1651000"/>
            <a:ext cx="8229599" cy="615553"/>
          </a:xfrm>
          <a:prstGeom prst="rect">
            <a:avLst/>
          </a:prstGeom>
          <a:noFill/>
        </p:spPr>
        <p:txBody>
          <a:bodyPr wrap="square" rtlCol="0">
            <a:spAutoFit/>
          </a:bodyPr>
          <a:lstStyle/>
          <a:p>
            <a:r>
              <a:rPr lang="en-CA" sz="1700" b="1" dirty="0" smtClean="0"/>
              <a:t>Title: </a:t>
            </a:r>
            <a:r>
              <a:rPr lang="en-CA" sz="1700" b="1" dirty="0"/>
              <a:t>English as an International and a Ugandan language in a Ugandan English textbook</a:t>
            </a:r>
            <a:r>
              <a:rPr lang="en-US" sz="1700" dirty="0"/>
              <a:t> </a:t>
            </a:r>
            <a:endParaRPr lang="en-CA" sz="1700" dirty="0"/>
          </a:p>
          <a:p>
            <a:endParaRPr lang="fr-FR" sz="1700" dirty="0"/>
          </a:p>
        </p:txBody>
      </p:sp>
      <p:sp>
        <p:nvSpPr>
          <p:cNvPr id="5" name="Content Placeholder 2"/>
          <p:cNvSpPr txBox="1">
            <a:spLocks/>
          </p:cNvSpPr>
          <p:nvPr/>
        </p:nvSpPr>
        <p:spPr>
          <a:xfrm>
            <a:off x="4609189" y="2230582"/>
            <a:ext cx="4077610" cy="4500870"/>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3525" indent="-165100"/>
            <a:r>
              <a:rPr lang="en-CA" sz="1300" dirty="0">
                <a:latin typeface="Times New Roman"/>
                <a:ea typeface="ＭＳ 明朝"/>
              </a:rPr>
              <a:t>Kress et al.</a:t>
            </a:r>
          </a:p>
          <a:p>
            <a:pPr marL="263525" lvl="1" indent="-165100"/>
            <a:r>
              <a:rPr lang="en-CA" sz="1300" dirty="0">
                <a:latin typeface="Times New Roman"/>
                <a:ea typeface="ＭＳ 明朝"/>
              </a:rPr>
              <a:t>something on overarching analysis from Kress...? Rose?</a:t>
            </a:r>
          </a:p>
          <a:p>
            <a:pPr marL="263525" indent="-165100"/>
            <a:r>
              <a:rPr lang="en-CA" sz="1300" dirty="0">
                <a:solidFill>
                  <a:srgbClr val="4F6228"/>
                </a:solidFill>
                <a:latin typeface="Times New Roman"/>
                <a:ea typeface="ＭＳ 明朝"/>
              </a:rPr>
              <a:t>English, ESL, EFL, EIL, EUL </a:t>
            </a:r>
          </a:p>
          <a:p>
            <a:pPr marL="263525" indent="-165100"/>
            <a:r>
              <a:rPr lang="en-CA" sz="1300" dirty="0">
                <a:latin typeface="Times New Roman"/>
                <a:ea typeface="ＭＳ 明朝"/>
              </a:rPr>
              <a:t>Ideology stuff?</a:t>
            </a:r>
          </a:p>
          <a:p>
            <a:pPr marL="0" indent="0">
              <a:buNone/>
            </a:pPr>
            <a:endParaRPr lang="en-CA" sz="1400" b="1" dirty="0" smtClean="0">
              <a:latin typeface="Times New Roman"/>
              <a:ea typeface="ＭＳ 明朝"/>
            </a:endParaRPr>
          </a:p>
          <a:p>
            <a:pPr marL="0" indent="0">
              <a:buNone/>
            </a:pPr>
            <a:r>
              <a:rPr lang="en-CA" sz="1400" b="1" dirty="0" smtClean="0">
                <a:latin typeface="Times New Roman"/>
                <a:ea typeface="ＭＳ 明朝"/>
              </a:rPr>
              <a:t>The textbook</a:t>
            </a:r>
          </a:p>
          <a:p>
            <a:pPr marL="0" indent="0">
              <a:buNone/>
            </a:pPr>
            <a:endParaRPr lang="en-CA" sz="1400" dirty="0" smtClean="0">
              <a:latin typeface="Times New Roman"/>
              <a:ea typeface="ＭＳ 明朝"/>
            </a:endParaRPr>
          </a:p>
          <a:p>
            <a:pPr marL="0" indent="0">
              <a:buNone/>
            </a:pPr>
            <a:r>
              <a:rPr lang="en-CA" sz="1400" b="1" dirty="0" smtClean="0">
                <a:latin typeface="Times New Roman"/>
                <a:ea typeface="ＭＳ 明朝"/>
              </a:rPr>
              <a:t>Discussion</a:t>
            </a:r>
            <a:endParaRPr lang="en-CA" sz="1400" dirty="0" smtClean="0">
              <a:latin typeface="Times New Roman"/>
              <a:ea typeface="ＭＳ 明朝"/>
            </a:endParaRPr>
          </a:p>
          <a:p>
            <a:pPr>
              <a:buFont typeface="Symbol"/>
              <a:buChar char="·"/>
            </a:pPr>
            <a:endParaRPr lang="en-CA" sz="1400" dirty="0" smtClean="0">
              <a:latin typeface="Times New Roman"/>
              <a:ea typeface="ＭＳ 明朝"/>
            </a:endParaRPr>
          </a:p>
          <a:p>
            <a:pPr marL="0" indent="0">
              <a:buNone/>
            </a:pPr>
            <a:r>
              <a:rPr lang="en-CA" sz="1400" b="1" dirty="0">
                <a:solidFill>
                  <a:srgbClr val="4F6228"/>
                </a:solidFill>
                <a:latin typeface="Times New Roman"/>
                <a:ea typeface="ＭＳ 明朝"/>
              </a:rPr>
              <a:t>Points to make</a:t>
            </a:r>
          </a:p>
          <a:p>
            <a:pPr marL="263525" indent="-165100"/>
            <a:r>
              <a:rPr lang="en-CA" sz="1300" dirty="0">
                <a:solidFill>
                  <a:srgbClr val="4F6228"/>
                </a:solidFill>
                <a:latin typeface="Times New Roman"/>
                <a:ea typeface="ＭＳ 明朝"/>
              </a:rPr>
              <a:t>Nationalism</a:t>
            </a:r>
          </a:p>
          <a:p>
            <a:pPr marL="263525" indent="-165100"/>
            <a:r>
              <a:rPr lang="en-CA" sz="1300" dirty="0">
                <a:solidFill>
                  <a:srgbClr val="4F6228"/>
                </a:solidFill>
                <a:latin typeface="Times New Roman"/>
                <a:ea typeface="ＭＳ 明朝"/>
              </a:rPr>
              <a:t>Communicative competence,</a:t>
            </a:r>
          </a:p>
          <a:p>
            <a:pPr marL="263525" indent="-165100"/>
            <a:r>
              <a:rPr lang="en-CA" sz="1300" dirty="0">
                <a:solidFill>
                  <a:srgbClr val="4F6228"/>
                </a:solidFill>
                <a:latin typeface="Times New Roman"/>
                <a:ea typeface="ＭＳ 明朝"/>
              </a:rPr>
              <a:t>Intercultural communication, skills</a:t>
            </a:r>
          </a:p>
          <a:p>
            <a:pPr marL="0" indent="0">
              <a:buNone/>
            </a:pPr>
            <a:endParaRPr lang="en-CA" sz="1400" dirty="0" smtClean="0">
              <a:latin typeface="Times New Roman"/>
              <a:ea typeface="ＭＳ 明朝"/>
            </a:endParaRPr>
          </a:p>
          <a:p>
            <a:endParaRPr lang="en-CA" sz="1400" dirty="0" smtClean="0">
              <a:latin typeface="Times New Roman"/>
              <a:ea typeface="ＭＳ 明朝"/>
            </a:endParaRPr>
          </a:p>
          <a:p>
            <a:pPr marL="0" indent="0">
              <a:buFont typeface="Arial"/>
              <a:buNone/>
            </a:pPr>
            <a:endParaRPr lang="en-CA" sz="1400" dirty="0"/>
          </a:p>
        </p:txBody>
      </p:sp>
    </p:spTree>
    <p:extLst>
      <p:ext uri="{BB962C8B-B14F-4D97-AF65-F5344CB8AC3E}">
        <p14:creationId xmlns:p14="http://schemas.microsoft.com/office/powerpoint/2010/main" val="35924875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Version 6: “outline 6.docx”</a:t>
            </a:r>
            <a:endParaRPr lang="en-CA" dirty="0"/>
          </a:p>
        </p:txBody>
      </p:sp>
      <p:sp>
        <p:nvSpPr>
          <p:cNvPr id="3" name="Content Placeholder 2"/>
          <p:cNvSpPr>
            <a:spLocks noGrp="1"/>
          </p:cNvSpPr>
          <p:nvPr>
            <p:ph idx="1"/>
          </p:nvPr>
        </p:nvSpPr>
        <p:spPr>
          <a:xfrm>
            <a:off x="457200" y="2230582"/>
            <a:ext cx="3929966" cy="4500870"/>
          </a:xfrm>
          <a:ln>
            <a:solidFill>
              <a:schemeClr val="tx1"/>
            </a:solidFill>
          </a:ln>
        </p:spPr>
        <p:txBody>
          <a:bodyPr>
            <a:noAutofit/>
          </a:bodyPr>
          <a:lstStyle/>
          <a:p>
            <a:pPr marL="0" indent="0">
              <a:buNone/>
            </a:pPr>
            <a:r>
              <a:rPr lang="en-CA" sz="1400" b="1" dirty="0" smtClean="0">
                <a:latin typeface="Times New Roman"/>
                <a:ea typeface="ＭＳ 明朝"/>
              </a:rPr>
              <a:t>Introduction</a:t>
            </a:r>
            <a:endParaRPr lang="en-CA" sz="1300" b="1" dirty="0">
              <a:latin typeface="Times New Roman"/>
              <a:ea typeface="ＭＳ 明朝"/>
            </a:endParaRPr>
          </a:p>
          <a:p>
            <a:pPr marL="263525" indent="-174625" defTabSz="266700"/>
            <a:r>
              <a:rPr lang="en-CA" sz="1300" dirty="0">
                <a:latin typeface="Times New Roman"/>
                <a:ea typeface="ＭＳ 明朝"/>
              </a:rPr>
              <a:t>About this study</a:t>
            </a:r>
          </a:p>
          <a:p>
            <a:pPr marL="263525" indent="-174625" defTabSz="266700"/>
            <a:r>
              <a:rPr lang="en-CA" sz="1300" dirty="0">
                <a:latin typeface="Times New Roman"/>
                <a:ea typeface="ＭＳ 明朝"/>
              </a:rPr>
              <a:t>Textbooks in general</a:t>
            </a:r>
          </a:p>
          <a:p>
            <a:pPr marL="263525" indent="-174625" defTabSz="266700"/>
            <a:r>
              <a:rPr lang="en-CA" sz="1300" dirty="0">
                <a:latin typeface="Times New Roman"/>
                <a:ea typeface="ＭＳ 明朝"/>
              </a:rPr>
              <a:t>English, </a:t>
            </a:r>
            <a:r>
              <a:rPr lang="en-CA" sz="1300" dirty="0" smtClean="0">
                <a:latin typeface="Times New Roman"/>
                <a:ea typeface="ＭＳ 明朝"/>
              </a:rPr>
              <a:t>ESL</a:t>
            </a:r>
            <a:r>
              <a:rPr lang="en-CA" sz="1300" dirty="0">
                <a:latin typeface="Times New Roman"/>
                <a:ea typeface="ＭＳ 明朝"/>
              </a:rPr>
              <a:t>, </a:t>
            </a:r>
            <a:r>
              <a:rPr lang="en-CA" sz="1300" dirty="0" smtClean="0">
                <a:latin typeface="Times New Roman"/>
                <a:ea typeface="ＭＳ 明朝"/>
              </a:rPr>
              <a:t>EFL</a:t>
            </a:r>
            <a:r>
              <a:rPr lang="en-CA" sz="1300" dirty="0">
                <a:latin typeface="Times New Roman"/>
                <a:ea typeface="ＭＳ 明朝"/>
              </a:rPr>
              <a:t>, EIL, EUL </a:t>
            </a:r>
            <a:endParaRPr lang="en-CA" sz="1300" strike="sngStrike" dirty="0" smtClean="0">
              <a:solidFill>
                <a:srgbClr val="B70000"/>
              </a:solidFill>
              <a:latin typeface="Times New Roman"/>
              <a:ea typeface="ＭＳ 明朝"/>
            </a:endParaRPr>
          </a:p>
          <a:p>
            <a:pPr marL="263525" indent="-174625" defTabSz="266700"/>
            <a:r>
              <a:rPr lang="en-CA" sz="1300" dirty="0" smtClean="0">
                <a:latin typeface="Times New Roman"/>
                <a:ea typeface="ＭＳ 明朝"/>
              </a:rPr>
              <a:t>Uganda</a:t>
            </a:r>
            <a:endParaRPr lang="en-CA" sz="1300" dirty="0">
              <a:latin typeface="Times New Roman"/>
              <a:ea typeface="ＭＳ 明朝"/>
            </a:endParaRPr>
          </a:p>
          <a:p>
            <a:pPr marL="263525" indent="-174625" defTabSz="266700"/>
            <a:r>
              <a:rPr lang="en-CA" sz="1300" dirty="0">
                <a:latin typeface="Times New Roman"/>
                <a:ea typeface="ＭＳ 明朝"/>
              </a:rPr>
              <a:t>RQ: How is English as an international and a Ugandan language discursively constructed through images and text in the textbook “Integrated English: Student’s Book 1”</a:t>
            </a:r>
            <a:r>
              <a:rPr lang="en-CA" sz="1300" dirty="0" smtClean="0">
                <a:latin typeface="Times New Roman"/>
                <a:ea typeface="ＭＳ 明朝"/>
              </a:rPr>
              <a:t>? </a:t>
            </a:r>
            <a:endParaRPr lang="en-CA" sz="1300" dirty="0">
              <a:latin typeface="Times New Roman"/>
              <a:ea typeface="ＭＳ 明朝"/>
            </a:endParaRPr>
          </a:p>
          <a:p>
            <a:pPr marL="0" indent="0">
              <a:buNone/>
            </a:pPr>
            <a:endParaRPr lang="en-CA" sz="1300" dirty="0">
              <a:latin typeface="Times New Roman"/>
              <a:ea typeface="ＭＳ 明朝"/>
            </a:endParaRPr>
          </a:p>
          <a:p>
            <a:pPr marL="0" indent="0">
              <a:buNone/>
            </a:pPr>
            <a:r>
              <a:rPr lang="en-CA" sz="1400" b="1" dirty="0">
                <a:latin typeface="Times New Roman"/>
                <a:ea typeface="ＭＳ 明朝"/>
              </a:rPr>
              <a:t>Review of literature</a:t>
            </a:r>
          </a:p>
          <a:p>
            <a:pPr marL="263525" indent="-165100"/>
            <a:r>
              <a:rPr lang="en-CA" sz="1300" dirty="0">
                <a:latin typeface="Times New Roman"/>
                <a:ea typeface="ＭＳ 明朝"/>
              </a:rPr>
              <a:t>textbooks?</a:t>
            </a:r>
          </a:p>
          <a:p>
            <a:pPr marL="263525" indent="-165100"/>
            <a:r>
              <a:rPr lang="en-CA" sz="1300" dirty="0">
                <a:latin typeface="Times New Roman"/>
                <a:ea typeface="ＭＳ 明朝"/>
              </a:rPr>
              <a:t>Ugandan educational system?</a:t>
            </a:r>
          </a:p>
          <a:p>
            <a:pPr marL="263525" indent="-165100"/>
            <a:r>
              <a:rPr lang="en-CA" sz="1300" dirty="0">
                <a:latin typeface="Times New Roman"/>
                <a:ea typeface="ＭＳ 明朝"/>
              </a:rPr>
              <a:t>include theoretical </a:t>
            </a:r>
            <a:r>
              <a:rPr lang="en-CA" sz="1300" dirty="0" smtClean="0">
                <a:latin typeface="Times New Roman"/>
                <a:ea typeface="ＭＳ 明朝"/>
              </a:rPr>
              <a:t>framework</a:t>
            </a:r>
            <a:endParaRPr lang="en-CA" sz="1300" dirty="0">
              <a:latin typeface="Times New Roman"/>
              <a:ea typeface="ＭＳ 明朝"/>
            </a:endParaRPr>
          </a:p>
        </p:txBody>
      </p:sp>
      <p:sp>
        <p:nvSpPr>
          <p:cNvPr id="4" name="TextBox 3"/>
          <p:cNvSpPr txBox="1"/>
          <p:nvPr/>
        </p:nvSpPr>
        <p:spPr>
          <a:xfrm>
            <a:off x="457200" y="1651000"/>
            <a:ext cx="8229599" cy="615553"/>
          </a:xfrm>
          <a:prstGeom prst="rect">
            <a:avLst/>
          </a:prstGeom>
          <a:noFill/>
        </p:spPr>
        <p:txBody>
          <a:bodyPr wrap="square" rtlCol="0">
            <a:spAutoFit/>
          </a:bodyPr>
          <a:lstStyle/>
          <a:p>
            <a:r>
              <a:rPr lang="en-CA" sz="1700" b="1" dirty="0" smtClean="0"/>
              <a:t>Title: </a:t>
            </a:r>
            <a:r>
              <a:rPr lang="en-CA" sz="1700" b="1" dirty="0"/>
              <a:t>English as an International and a Ugandan language in a Ugandan English textbook</a:t>
            </a:r>
            <a:r>
              <a:rPr lang="en-US" sz="1700" dirty="0"/>
              <a:t> </a:t>
            </a:r>
            <a:endParaRPr lang="en-CA" sz="1700" dirty="0"/>
          </a:p>
          <a:p>
            <a:endParaRPr lang="fr-FR" sz="1700" dirty="0"/>
          </a:p>
        </p:txBody>
      </p:sp>
      <p:sp>
        <p:nvSpPr>
          <p:cNvPr id="5" name="Content Placeholder 2"/>
          <p:cNvSpPr txBox="1">
            <a:spLocks/>
          </p:cNvSpPr>
          <p:nvPr/>
        </p:nvSpPr>
        <p:spPr>
          <a:xfrm>
            <a:off x="4609189" y="2230582"/>
            <a:ext cx="4077610" cy="4500870"/>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3525" indent="-165100"/>
            <a:r>
              <a:rPr lang="en-CA" sz="1300" dirty="0">
                <a:solidFill>
                  <a:schemeClr val="accent3">
                    <a:lumMod val="50000"/>
                  </a:schemeClr>
                </a:solidFill>
                <a:latin typeface="Times New Roman"/>
                <a:ea typeface="ＭＳ 明朝"/>
              </a:rPr>
              <a:t>Image analysis</a:t>
            </a:r>
          </a:p>
          <a:p>
            <a:pPr marL="263525" lvl="1" indent="-165100"/>
            <a:r>
              <a:rPr lang="en-CA" sz="1300" dirty="0">
                <a:latin typeface="Times New Roman"/>
                <a:ea typeface="ＭＳ 明朝"/>
              </a:rPr>
              <a:t>something on overarching analysis from Kress...? Rose?</a:t>
            </a:r>
          </a:p>
          <a:p>
            <a:pPr marL="263525" indent="-165100"/>
            <a:r>
              <a:rPr lang="en-CA" sz="1300" dirty="0">
                <a:latin typeface="Times New Roman"/>
                <a:ea typeface="ＭＳ 明朝"/>
              </a:rPr>
              <a:t>English, ESL, EFL, EIL, EUL </a:t>
            </a:r>
          </a:p>
          <a:p>
            <a:pPr marL="263525" indent="-165100"/>
            <a:r>
              <a:rPr lang="en-CA" sz="1300" dirty="0">
                <a:latin typeface="Times New Roman"/>
                <a:ea typeface="ＭＳ 明朝"/>
              </a:rPr>
              <a:t>Ideology stuff</a:t>
            </a:r>
            <a:r>
              <a:rPr lang="en-CA" sz="1300" dirty="0" smtClean="0">
                <a:latin typeface="Times New Roman"/>
                <a:ea typeface="ＭＳ 明朝"/>
              </a:rPr>
              <a:t>?</a:t>
            </a:r>
          </a:p>
          <a:p>
            <a:pPr marL="263525" indent="-165100"/>
            <a:r>
              <a:rPr lang="en-CA" sz="1300" dirty="0">
                <a:solidFill>
                  <a:schemeClr val="accent3">
                    <a:lumMod val="50000"/>
                  </a:schemeClr>
                </a:solidFill>
                <a:latin typeface="Times New Roman"/>
                <a:ea typeface="ＭＳ 明朝"/>
              </a:rPr>
              <a:t>Quant/</a:t>
            </a:r>
            <a:r>
              <a:rPr lang="en-CA" sz="1300" dirty="0" err="1">
                <a:solidFill>
                  <a:schemeClr val="accent3">
                    <a:lumMod val="50000"/>
                  </a:schemeClr>
                </a:solidFill>
                <a:latin typeface="Times New Roman"/>
                <a:ea typeface="ＭＳ 明朝"/>
              </a:rPr>
              <a:t>qual</a:t>
            </a:r>
            <a:r>
              <a:rPr lang="en-CA" sz="1300" dirty="0">
                <a:solidFill>
                  <a:schemeClr val="accent3">
                    <a:lumMod val="50000"/>
                  </a:schemeClr>
                </a:solidFill>
                <a:latin typeface="Times New Roman"/>
                <a:ea typeface="ＭＳ 明朝"/>
              </a:rPr>
              <a:t> vs. Peirce / </a:t>
            </a:r>
            <a:r>
              <a:rPr lang="en-CA" sz="1300" dirty="0" err="1">
                <a:solidFill>
                  <a:schemeClr val="accent3">
                    <a:lumMod val="50000"/>
                  </a:schemeClr>
                </a:solidFill>
                <a:latin typeface="Times New Roman"/>
                <a:ea typeface="ＭＳ 明朝"/>
              </a:rPr>
              <a:t>Weninger</a:t>
            </a:r>
            <a:r>
              <a:rPr lang="en-CA" sz="1300" dirty="0">
                <a:solidFill>
                  <a:schemeClr val="accent3">
                    <a:lumMod val="50000"/>
                  </a:schemeClr>
                </a:solidFill>
                <a:latin typeface="Times New Roman"/>
                <a:ea typeface="ＭＳ 明朝"/>
              </a:rPr>
              <a:t> </a:t>
            </a:r>
          </a:p>
          <a:p>
            <a:pPr marL="0" indent="0">
              <a:buNone/>
            </a:pPr>
            <a:endParaRPr lang="en-CA" sz="1400" b="1" dirty="0" smtClean="0">
              <a:latin typeface="Times New Roman"/>
              <a:ea typeface="ＭＳ 明朝"/>
            </a:endParaRPr>
          </a:p>
          <a:p>
            <a:pPr marL="0" indent="0">
              <a:buNone/>
            </a:pPr>
            <a:r>
              <a:rPr lang="en-CA" sz="1400" b="1" dirty="0" smtClean="0">
                <a:latin typeface="Times New Roman"/>
                <a:ea typeface="ＭＳ 明朝"/>
              </a:rPr>
              <a:t>The textbook</a:t>
            </a:r>
          </a:p>
          <a:p>
            <a:pPr marL="0" indent="0">
              <a:buNone/>
            </a:pPr>
            <a:endParaRPr lang="en-CA" sz="1400" dirty="0" smtClean="0">
              <a:latin typeface="Times New Roman"/>
              <a:ea typeface="ＭＳ 明朝"/>
            </a:endParaRPr>
          </a:p>
          <a:p>
            <a:pPr marL="0" indent="0">
              <a:buNone/>
            </a:pPr>
            <a:r>
              <a:rPr lang="en-CA" sz="1400" b="1" dirty="0" smtClean="0">
                <a:latin typeface="Times New Roman"/>
                <a:ea typeface="ＭＳ 明朝"/>
              </a:rPr>
              <a:t>Discussion</a:t>
            </a:r>
            <a:endParaRPr lang="en-CA" sz="1400" dirty="0" smtClean="0">
              <a:latin typeface="Times New Roman"/>
              <a:ea typeface="ＭＳ 明朝"/>
            </a:endParaRPr>
          </a:p>
          <a:p>
            <a:pPr>
              <a:buFont typeface="Symbol"/>
              <a:buChar char="·"/>
            </a:pPr>
            <a:endParaRPr lang="en-CA" sz="1400" dirty="0" smtClean="0">
              <a:solidFill>
                <a:srgbClr val="000000"/>
              </a:solidFill>
              <a:latin typeface="Times New Roman"/>
              <a:ea typeface="ＭＳ 明朝"/>
            </a:endParaRPr>
          </a:p>
          <a:p>
            <a:pPr marL="0" indent="0">
              <a:buNone/>
            </a:pPr>
            <a:r>
              <a:rPr lang="en-CA" sz="1400" b="1" dirty="0">
                <a:solidFill>
                  <a:srgbClr val="000000"/>
                </a:solidFill>
                <a:latin typeface="Times New Roman"/>
                <a:ea typeface="ＭＳ 明朝"/>
              </a:rPr>
              <a:t>Points to make</a:t>
            </a:r>
          </a:p>
          <a:p>
            <a:pPr marL="263525" indent="-165100"/>
            <a:r>
              <a:rPr lang="en-CA" sz="1300" dirty="0">
                <a:solidFill>
                  <a:srgbClr val="000000"/>
                </a:solidFill>
                <a:latin typeface="Times New Roman"/>
                <a:ea typeface="ＭＳ 明朝"/>
              </a:rPr>
              <a:t>Nationalism</a:t>
            </a:r>
          </a:p>
          <a:p>
            <a:pPr marL="263525" indent="-165100"/>
            <a:r>
              <a:rPr lang="en-CA" sz="1300" dirty="0">
                <a:solidFill>
                  <a:srgbClr val="000000"/>
                </a:solidFill>
                <a:latin typeface="Times New Roman"/>
                <a:ea typeface="ＭＳ 明朝"/>
              </a:rPr>
              <a:t>Communicative competence,</a:t>
            </a:r>
          </a:p>
          <a:p>
            <a:pPr marL="263525" indent="-165100"/>
            <a:r>
              <a:rPr lang="en-CA" sz="1300" dirty="0">
                <a:solidFill>
                  <a:srgbClr val="000000"/>
                </a:solidFill>
                <a:latin typeface="Times New Roman"/>
                <a:ea typeface="ＭＳ 明朝"/>
              </a:rPr>
              <a:t>Intercultural communication, skills</a:t>
            </a:r>
          </a:p>
          <a:p>
            <a:pPr marL="0" indent="0">
              <a:buNone/>
            </a:pPr>
            <a:endParaRPr lang="en-CA" sz="1400" dirty="0" smtClean="0">
              <a:latin typeface="Times New Roman"/>
              <a:ea typeface="ＭＳ 明朝"/>
            </a:endParaRPr>
          </a:p>
          <a:p>
            <a:endParaRPr lang="en-CA" sz="1400" dirty="0" smtClean="0">
              <a:latin typeface="Times New Roman"/>
              <a:ea typeface="ＭＳ 明朝"/>
            </a:endParaRPr>
          </a:p>
          <a:p>
            <a:pPr marL="0" indent="0">
              <a:buFont typeface="Arial"/>
              <a:buNone/>
            </a:pPr>
            <a:endParaRPr lang="en-CA" sz="1400" dirty="0"/>
          </a:p>
        </p:txBody>
      </p:sp>
    </p:spTree>
    <p:extLst>
      <p:ext uri="{BB962C8B-B14F-4D97-AF65-F5344CB8AC3E}">
        <p14:creationId xmlns:p14="http://schemas.microsoft.com/office/powerpoint/2010/main" val="27546158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Version 10: “outline 10.docx”</a:t>
            </a:r>
            <a:endParaRPr lang="en-CA" dirty="0"/>
          </a:p>
        </p:txBody>
      </p:sp>
      <p:sp>
        <p:nvSpPr>
          <p:cNvPr id="3" name="Content Placeholder 2"/>
          <p:cNvSpPr>
            <a:spLocks noGrp="1"/>
          </p:cNvSpPr>
          <p:nvPr>
            <p:ph idx="1"/>
          </p:nvPr>
        </p:nvSpPr>
        <p:spPr>
          <a:xfrm>
            <a:off x="457200" y="2230582"/>
            <a:ext cx="3929966" cy="4500870"/>
          </a:xfrm>
          <a:ln>
            <a:solidFill>
              <a:schemeClr val="tx1"/>
            </a:solidFill>
          </a:ln>
        </p:spPr>
        <p:txBody>
          <a:bodyPr>
            <a:noAutofit/>
          </a:bodyPr>
          <a:lstStyle/>
          <a:p>
            <a:pPr marL="0" indent="0">
              <a:buNone/>
            </a:pPr>
            <a:r>
              <a:rPr lang="en-CA" sz="1400" b="1" dirty="0" smtClean="0">
                <a:latin typeface="Times New Roman"/>
                <a:ea typeface="ＭＳ 明朝"/>
              </a:rPr>
              <a:t>Introduction</a:t>
            </a:r>
            <a:endParaRPr lang="en-CA" sz="1300" b="1" dirty="0">
              <a:latin typeface="Times New Roman"/>
              <a:ea typeface="ＭＳ 明朝"/>
            </a:endParaRPr>
          </a:p>
          <a:p>
            <a:pPr marL="263525" indent="-174625" defTabSz="266700"/>
            <a:r>
              <a:rPr lang="en-CA" sz="1300" dirty="0">
                <a:latin typeface="Times New Roman"/>
                <a:ea typeface="ＭＳ 明朝"/>
              </a:rPr>
              <a:t>About this study</a:t>
            </a:r>
          </a:p>
          <a:p>
            <a:pPr marL="263525" indent="-174625" defTabSz="266700"/>
            <a:r>
              <a:rPr lang="en-CA" sz="1300" dirty="0">
                <a:latin typeface="Times New Roman"/>
                <a:ea typeface="ＭＳ 明朝"/>
              </a:rPr>
              <a:t>Textbooks in general</a:t>
            </a:r>
          </a:p>
          <a:p>
            <a:pPr marL="263525" indent="-174625" defTabSz="266700"/>
            <a:r>
              <a:rPr lang="en-CA" sz="1300" dirty="0">
                <a:latin typeface="Times New Roman"/>
                <a:ea typeface="ＭＳ 明朝"/>
              </a:rPr>
              <a:t>English, </a:t>
            </a:r>
            <a:r>
              <a:rPr lang="en-CA" sz="1300" dirty="0" smtClean="0">
                <a:latin typeface="Times New Roman"/>
                <a:ea typeface="ＭＳ 明朝"/>
              </a:rPr>
              <a:t>ESL</a:t>
            </a:r>
            <a:r>
              <a:rPr lang="en-CA" sz="1300" dirty="0">
                <a:latin typeface="Times New Roman"/>
                <a:ea typeface="ＭＳ 明朝"/>
              </a:rPr>
              <a:t>, </a:t>
            </a:r>
            <a:r>
              <a:rPr lang="en-CA" sz="1300" dirty="0" smtClean="0">
                <a:latin typeface="Times New Roman"/>
                <a:ea typeface="ＭＳ 明朝"/>
              </a:rPr>
              <a:t>EFL</a:t>
            </a:r>
            <a:r>
              <a:rPr lang="en-CA" sz="1300" dirty="0">
                <a:latin typeface="Times New Roman"/>
                <a:ea typeface="ＭＳ 明朝"/>
              </a:rPr>
              <a:t>, EIL, EUL </a:t>
            </a:r>
            <a:endParaRPr lang="en-CA" sz="1300" strike="sngStrike" dirty="0" smtClean="0">
              <a:solidFill>
                <a:srgbClr val="B70000"/>
              </a:solidFill>
              <a:latin typeface="Times New Roman"/>
              <a:ea typeface="ＭＳ 明朝"/>
            </a:endParaRPr>
          </a:p>
          <a:p>
            <a:pPr marL="263525" indent="-174625" defTabSz="266700"/>
            <a:r>
              <a:rPr lang="en-CA" sz="1300" dirty="0" smtClean="0">
                <a:latin typeface="Times New Roman"/>
                <a:ea typeface="ＭＳ 明朝"/>
              </a:rPr>
              <a:t>Uganda</a:t>
            </a:r>
            <a:endParaRPr lang="en-CA" sz="1300" dirty="0">
              <a:latin typeface="Times New Roman"/>
              <a:ea typeface="ＭＳ 明朝"/>
            </a:endParaRPr>
          </a:p>
          <a:p>
            <a:pPr marL="263525" indent="-174625" defTabSz="266700"/>
            <a:r>
              <a:rPr lang="en-CA" sz="1300" dirty="0">
                <a:latin typeface="Times New Roman"/>
                <a:ea typeface="ＭＳ 明朝"/>
              </a:rPr>
              <a:t>RQ: How is English as an international and a Ugandan language discursively constructed through images and text in the textbook “Integrated English: Student’s Book 1”</a:t>
            </a:r>
            <a:r>
              <a:rPr lang="en-CA" sz="1300" dirty="0" smtClean="0">
                <a:latin typeface="Times New Roman"/>
                <a:ea typeface="ＭＳ 明朝"/>
              </a:rPr>
              <a:t>? </a:t>
            </a:r>
            <a:endParaRPr lang="en-CA" sz="1300" dirty="0">
              <a:latin typeface="Times New Roman"/>
              <a:ea typeface="ＭＳ 明朝"/>
            </a:endParaRPr>
          </a:p>
          <a:p>
            <a:pPr marL="0" indent="0">
              <a:buNone/>
            </a:pPr>
            <a:endParaRPr lang="en-CA" sz="1300" dirty="0">
              <a:latin typeface="Times New Roman"/>
              <a:ea typeface="ＭＳ 明朝"/>
            </a:endParaRPr>
          </a:p>
          <a:p>
            <a:pPr marL="0" indent="0">
              <a:buNone/>
            </a:pPr>
            <a:r>
              <a:rPr lang="en-CA" sz="1400" b="1" dirty="0">
                <a:latin typeface="Times New Roman"/>
                <a:ea typeface="ＭＳ 明朝"/>
              </a:rPr>
              <a:t>Review of literature</a:t>
            </a:r>
          </a:p>
          <a:p>
            <a:pPr marL="263525" indent="-165100"/>
            <a:r>
              <a:rPr lang="en-CA" sz="1300" dirty="0">
                <a:latin typeface="Times New Roman"/>
                <a:ea typeface="ＭＳ 明朝"/>
              </a:rPr>
              <a:t>textbooks?</a:t>
            </a:r>
          </a:p>
          <a:p>
            <a:pPr marL="263525" indent="-165100"/>
            <a:r>
              <a:rPr lang="en-CA" sz="1300" dirty="0">
                <a:latin typeface="Times New Roman"/>
                <a:ea typeface="ＭＳ 明朝"/>
              </a:rPr>
              <a:t>Ugandan educational system?</a:t>
            </a:r>
          </a:p>
          <a:p>
            <a:pPr marL="263525" indent="-165100"/>
            <a:r>
              <a:rPr lang="en-CA" sz="1300" dirty="0">
                <a:latin typeface="Times New Roman"/>
                <a:ea typeface="ＭＳ 明朝"/>
              </a:rPr>
              <a:t>include theoretical </a:t>
            </a:r>
            <a:r>
              <a:rPr lang="en-CA" sz="1300" dirty="0" smtClean="0">
                <a:latin typeface="Times New Roman"/>
                <a:ea typeface="ＭＳ 明朝"/>
              </a:rPr>
              <a:t>framework</a:t>
            </a:r>
            <a:endParaRPr lang="en-CA" sz="1300" dirty="0">
              <a:latin typeface="Times New Roman"/>
              <a:ea typeface="ＭＳ 明朝"/>
            </a:endParaRPr>
          </a:p>
        </p:txBody>
      </p:sp>
      <p:sp>
        <p:nvSpPr>
          <p:cNvPr id="4" name="TextBox 3"/>
          <p:cNvSpPr txBox="1"/>
          <p:nvPr/>
        </p:nvSpPr>
        <p:spPr>
          <a:xfrm>
            <a:off x="457200" y="1651000"/>
            <a:ext cx="8229599" cy="615553"/>
          </a:xfrm>
          <a:prstGeom prst="rect">
            <a:avLst/>
          </a:prstGeom>
          <a:noFill/>
        </p:spPr>
        <p:txBody>
          <a:bodyPr wrap="square" rtlCol="0">
            <a:spAutoFit/>
          </a:bodyPr>
          <a:lstStyle/>
          <a:p>
            <a:r>
              <a:rPr lang="en-CA" sz="1700" b="1" dirty="0" smtClean="0"/>
              <a:t>Title: </a:t>
            </a:r>
            <a:r>
              <a:rPr lang="en-CA" sz="1700" b="1" dirty="0"/>
              <a:t>English as an International and a Ugandan language in a Ugandan English textbook</a:t>
            </a:r>
            <a:r>
              <a:rPr lang="en-US" sz="1700" dirty="0"/>
              <a:t> </a:t>
            </a:r>
            <a:endParaRPr lang="en-CA" sz="1700" dirty="0"/>
          </a:p>
          <a:p>
            <a:endParaRPr lang="fr-FR" sz="1700" dirty="0"/>
          </a:p>
        </p:txBody>
      </p:sp>
      <p:sp>
        <p:nvSpPr>
          <p:cNvPr id="5" name="Content Placeholder 2"/>
          <p:cNvSpPr txBox="1">
            <a:spLocks/>
          </p:cNvSpPr>
          <p:nvPr/>
        </p:nvSpPr>
        <p:spPr>
          <a:xfrm>
            <a:off x="4609189" y="2230582"/>
            <a:ext cx="4077610" cy="4500870"/>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3525" indent="-165100"/>
            <a:r>
              <a:rPr lang="en-CA" sz="1300" dirty="0">
                <a:solidFill>
                  <a:schemeClr val="accent3">
                    <a:lumMod val="50000"/>
                  </a:schemeClr>
                </a:solidFill>
                <a:latin typeface="Times New Roman"/>
                <a:ea typeface="ＭＳ 明朝"/>
              </a:rPr>
              <a:t>Image analysis</a:t>
            </a:r>
          </a:p>
          <a:p>
            <a:pPr marL="263525" lvl="1" indent="-165100"/>
            <a:r>
              <a:rPr lang="en-CA" sz="1300" dirty="0">
                <a:latin typeface="Times New Roman"/>
                <a:ea typeface="ＭＳ 明朝"/>
              </a:rPr>
              <a:t>something on overarching analysis from Kress...? Rose?</a:t>
            </a:r>
          </a:p>
          <a:p>
            <a:pPr marL="263525" indent="-165100"/>
            <a:r>
              <a:rPr lang="en-CA" sz="1300" dirty="0">
                <a:latin typeface="Times New Roman"/>
                <a:ea typeface="ＭＳ 明朝"/>
              </a:rPr>
              <a:t>English, ESL, EFL, EIL, EUL </a:t>
            </a:r>
          </a:p>
          <a:p>
            <a:pPr marL="263525" indent="-165100"/>
            <a:r>
              <a:rPr lang="en-CA" sz="1300" dirty="0">
                <a:latin typeface="Times New Roman"/>
                <a:ea typeface="ＭＳ 明朝"/>
              </a:rPr>
              <a:t>Ideology stuff</a:t>
            </a:r>
            <a:r>
              <a:rPr lang="en-CA" sz="1300" dirty="0" smtClean="0">
                <a:latin typeface="Times New Roman"/>
                <a:ea typeface="ＭＳ 明朝"/>
              </a:rPr>
              <a:t>?</a:t>
            </a:r>
          </a:p>
          <a:p>
            <a:pPr marL="263525" indent="-165100"/>
            <a:r>
              <a:rPr lang="en-CA" sz="1300" dirty="0">
                <a:latin typeface="Times New Roman"/>
                <a:ea typeface="ＭＳ 明朝"/>
              </a:rPr>
              <a:t>Quant/</a:t>
            </a:r>
            <a:r>
              <a:rPr lang="en-CA" sz="1300" dirty="0" err="1">
                <a:latin typeface="Times New Roman"/>
                <a:ea typeface="ＭＳ 明朝"/>
              </a:rPr>
              <a:t>qual</a:t>
            </a:r>
            <a:r>
              <a:rPr lang="en-CA" sz="1300" dirty="0">
                <a:latin typeface="Times New Roman"/>
                <a:ea typeface="ＭＳ 明朝"/>
              </a:rPr>
              <a:t> vs. Peirce / </a:t>
            </a:r>
            <a:r>
              <a:rPr lang="en-CA" sz="1300" dirty="0" err="1">
                <a:latin typeface="Times New Roman"/>
                <a:ea typeface="ＭＳ 明朝"/>
              </a:rPr>
              <a:t>Weninger</a:t>
            </a:r>
            <a:r>
              <a:rPr lang="en-CA" sz="1300" dirty="0">
                <a:latin typeface="Times New Roman"/>
                <a:ea typeface="ＭＳ 明朝"/>
              </a:rPr>
              <a:t> </a:t>
            </a:r>
            <a:endParaRPr lang="en-CA" sz="1300" dirty="0" smtClean="0">
              <a:latin typeface="Times New Roman"/>
              <a:ea typeface="ＭＳ 明朝"/>
            </a:endParaRPr>
          </a:p>
          <a:p>
            <a:pPr marL="263525" indent="-165100"/>
            <a:r>
              <a:rPr lang="en-CA" sz="1300" dirty="0">
                <a:solidFill>
                  <a:schemeClr val="accent3">
                    <a:lumMod val="50000"/>
                  </a:schemeClr>
                </a:solidFill>
                <a:latin typeface="Times New Roman"/>
                <a:ea typeface="ＭＳ 明朝"/>
              </a:rPr>
              <a:t>ideology expressed through textbooks (Chiu) </a:t>
            </a:r>
          </a:p>
          <a:p>
            <a:pPr marL="0" indent="0">
              <a:buNone/>
            </a:pPr>
            <a:endParaRPr lang="en-CA" sz="1400" b="1" dirty="0" smtClean="0">
              <a:latin typeface="Times New Roman"/>
              <a:ea typeface="ＭＳ 明朝"/>
            </a:endParaRPr>
          </a:p>
          <a:p>
            <a:pPr marL="0" indent="0">
              <a:buNone/>
            </a:pPr>
            <a:r>
              <a:rPr lang="en-CA" sz="1400" b="1" dirty="0" smtClean="0">
                <a:latin typeface="Times New Roman"/>
                <a:ea typeface="ＭＳ 明朝"/>
              </a:rPr>
              <a:t>The textbook</a:t>
            </a:r>
          </a:p>
          <a:p>
            <a:pPr marL="0" indent="0">
              <a:buNone/>
            </a:pPr>
            <a:endParaRPr lang="en-CA" sz="1400" dirty="0" smtClean="0">
              <a:latin typeface="Times New Roman"/>
              <a:ea typeface="ＭＳ 明朝"/>
            </a:endParaRPr>
          </a:p>
          <a:p>
            <a:pPr marL="0" indent="0">
              <a:buNone/>
            </a:pPr>
            <a:r>
              <a:rPr lang="en-CA" sz="1400" b="1" dirty="0" smtClean="0">
                <a:latin typeface="Times New Roman"/>
                <a:ea typeface="ＭＳ 明朝"/>
              </a:rPr>
              <a:t>Discussion</a:t>
            </a:r>
            <a:endParaRPr lang="en-CA" sz="1400" dirty="0" smtClean="0">
              <a:latin typeface="Times New Roman"/>
              <a:ea typeface="ＭＳ 明朝"/>
            </a:endParaRPr>
          </a:p>
          <a:p>
            <a:pPr>
              <a:buFont typeface="Symbol"/>
              <a:buChar char="·"/>
            </a:pPr>
            <a:endParaRPr lang="en-CA" sz="1400" dirty="0" smtClean="0">
              <a:solidFill>
                <a:srgbClr val="000000"/>
              </a:solidFill>
              <a:latin typeface="Times New Roman"/>
              <a:ea typeface="ＭＳ 明朝"/>
            </a:endParaRPr>
          </a:p>
          <a:p>
            <a:pPr marL="0" indent="0">
              <a:buNone/>
            </a:pPr>
            <a:r>
              <a:rPr lang="en-CA" sz="1400" b="1" dirty="0">
                <a:solidFill>
                  <a:srgbClr val="000000"/>
                </a:solidFill>
                <a:latin typeface="Times New Roman"/>
                <a:ea typeface="ＭＳ 明朝"/>
              </a:rPr>
              <a:t>Points to make</a:t>
            </a:r>
          </a:p>
          <a:p>
            <a:pPr marL="263525" indent="-165100"/>
            <a:r>
              <a:rPr lang="en-CA" sz="1300" dirty="0">
                <a:solidFill>
                  <a:srgbClr val="000000"/>
                </a:solidFill>
                <a:latin typeface="Times New Roman"/>
                <a:ea typeface="ＭＳ 明朝"/>
              </a:rPr>
              <a:t>Nationalism</a:t>
            </a:r>
          </a:p>
          <a:p>
            <a:pPr marL="263525" indent="-165100"/>
            <a:r>
              <a:rPr lang="en-CA" sz="1300" dirty="0">
                <a:solidFill>
                  <a:srgbClr val="000000"/>
                </a:solidFill>
                <a:latin typeface="Times New Roman"/>
                <a:ea typeface="ＭＳ 明朝"/>
              </a:rPr>
              <a:t>Communicative competence,</a:t>
            </a:r>
          </a:p>
          <a:p>
            <a:pPr marL="263525" indent="-165100"/>
            <a:r>
              <a:rPr lang="en-CA" sz="1300" dirty="0">
                <a:solidFill>
                  <a:srgbClr val="000000"/>
                </a:solidFill>
                <a:latin typeface="Times New Roman"/>
                <a:ea typeface="ＭＳ 明朝"/>
              </a:rPr>
              <a:t>Intercultural communication, skills</a:t>
            </a:r>
          </a:p>
          <a:p>
            <a:pPr marL="0" indent="0">
              <a:buNone/>
            </a:pPr>
            <a:endParaRPr lang="en-CA" sz="1400" dirty="0" smtClean="0">
              <a:latin typeface="Times New Roman"/>
              <a:ea typeface="ＭＳ 明朝"/>
            </a:endParaRPr>
          </a:p>
          <a:p>
            <a:endParaRPr lang="en-CA" sz="1400" dirty="0" smtClean="0">
              <a:latin typeface="Times New Roman"/>
              <a:ea typeface="ＭＳ 明朝"/>
            </a:endParaRPr>
          </a:p>
          <a:p>
            <a:pPr marL="0" indent="0">
              <a:buFont typeface="Arial"/>
              <a:buNone/>
            </a:pPr>
            <a:endParaRPr lang="en-CA" sz="1400" dirty="0"/>
          </a:p>
        </p:txBody>
      </p:sp>
    </p:spTree>
    <p:extLst>
      <p:ext uri="{BB962C8B-B14F-4D97-AF65-F5344CB8AC3E}">
        <p14:creationId xmlns:p14="http://schemas.microsoft.com/office/powerpoint/2010/main" val="43370038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1" smtClean="0"/>
              <a:t>Version 10b: “outline 10b.docx”</a:t>
            </a:r>
            <a:endParaRPr lang="en-CA" noProof="1"/>
          </a:p>
        </p:txBody>
      </p:sp>
      <p:sp>
        <p:nvSpPr>
          <p:cNvPr id="3" name="Content Placeholder 2"/>
          <p:cNvSpPr>
            <a:spLocks noGrp="1"/>
          </p:cNvSpPr>
          <p:nvPr>
            <p:ph idx="1"/>
          </p:nvPr>
        </p:nvSpPr>
        <p:spPr>
          <a:xfrm>
            <a:off x="457200" y="2230582"/>
            <a:ext cx="3929966" cy="4500870"/>
          </a:xfrm>
          <a:ln>
            <a:solidFill>
              <a:schemeClr val="tx1"/>
            </a:solidFill>
          </a:ln>
        </p:spPr>
        <p:txBody>
          <a:bodyPr>
            <a:noAutofit/>
          </a:bodyPr>
          <a:lstStyle/>
          <a:p>
            <a:pPr marL="0" indent="0">
              <a:buNone/>
            </a:pPr>
            <a:r>
              <a:rPr lang="en-CA" sz="1400" b="1" noProof="1" smtClean="0">
                <a:latin typeface="Times New Roman"/>
                <a:ea typeface="ＭＳ 明朝"/>
              </a:rPr>
              <a:t>Points to make</a:t>
            </a:r>
          </a:p>
          <a:p>
            <a:pPr marL="263525" indent="-165100"/>
            <a:r>
              <a:rPr lang="en-CA" sz="1300" noProof="1" smtClean="0">
                <a:latin typeface="Times New Roman"/>
                <a:ea typeface="ＭＳ 明朝"/>
              </a:rPr>
              <a:t>Nationalism</a:t>
            </a:r>
          </a:p>
          <a:p>
            <a:pPr marL="263525" indent="-165100"/>
            <a:r>
              <a:rPr lang="en-CA" sz="1300" noProof="1" smtClean="0">
                <a:latin typeface="Times New Roman"/>
                <a:ea typeface="ＭＳ 明朝"/>
              </a:rPr>
              <a:t>Communicative competence,</a:t>
            </a:r>
          </a:p>
          <a:p>
            <a:pPr marL="263525" indent="-165100"/>
            <a:r>
              <a:rPr lang="en-CA" sz="1300" noProof="1" smtClean="0">
                <a:latin typeface="Times New Roman"/>
                <a:ea typeface="ＭＳ 明朝"/>
              </a:rPr>
              <a:t>Intercultural communication, skills</a:t>
            </a:r>
          </a:p>
          <a:p>
            <a:pPr marL="263525" indent="-165100"/>
            <a:r>
              <a:rPr lang="en-CA" sz="1300" noProof="1" smtClean="0">
                <a:latin typeface="Times New Roman"/>
                <a:ea typeface="ＭＳ 明朝"/>
              </a:rPr>
              <a:t>ideology expressed through textbooks (Chiu)</a:t>
            </a:r>
          </a:p>
          <a:p>
            <a:pPr marL="0" indent="0">
              <a:buNone/>
            </a:pPr>
            <a:r>
              <a:rPr lang="en-CA" sz="1300" noProof="1" smtClean="0">
                <a:latin typeface="Times New Roman"/>
                <a:ea typeface="ＭＳ 明朝"/>
              </a:rPr>
              <a:t>  </a:t>
            </a:r>
          </a:p>
          <a:p>
            <a:pPr marL="0" indent="0">
              <a:buNone/>
            </a:pPr>
            <a:r>
              <a:rPr lang="en-CA" sz="1400" b="1" noProof="1" smtClean="0">
                <a:latin typeface="Times New Roman"/>
                <a:ea typeface="ＭＳ 明朝"/>
              </a:rPr>
              <a:t>Textbooks – textual and visual analysis</a:t>
            </a:r>
          </a:p>
          <a:p>
            <a:pPr marL="263525" indent="-165100"/>
            <a:r>
              <a:rPr lang="en-CA" sz="1300" noProof="1" smtClean="0">
                <a:latin typeface="Times New Roman"/>
                <a:ea typeface="ＭＳ 明朝"/>
              </a:rPr>
              <a:t>little research on African textbooks</a:t>
            </a:r>
          </a:p>
          <a:p>
            <a:pPr marL="263525" indent="-165100"/>
            <a:r>
              <a:rPr lang="en-CA" sz="1300" noProof="1" smtClean="0">
                <a:latin typeface="Times New Roman"/>
                <a:ea typeface="ＭＳ 明朝"/>
              </a:rPr>
              <a:t>often focus on gender, race, culture</a:t>
            </a:r>
          </a:p>
          <a:p>
            <a:pPr marL="263525" indent="-165100"/>
            <a:r>
              <a:rPr lang="en-CA" sz="1300" noProof="1" smtClean="0">
                <a:latin typeface="Times New Roman"/>
                <a:ea typeface="ＭＳ 明朝"/>
              </a:rPr>
              <a:t>influential: teachers rely on them, influence students (but they are not gullible...)</a:t>
            </a:r>
          </a:p>
          <a:p>
            <a:pPr marL="263525" indent="-165100"/>
            <a:r>
              <a:rPr lang="en-CA" sz="1300" noProof="1" smtClean="0">
                <a:latin typeface="Times New Roman"/>
                <a:ea typeface="ＭＳ 明朝"/>
              </a:rPr>
              <a:t>Frameworks for analysis: quantitative and qualitative, categories. Discourse analysis, Halliday etc. Weninger’s alternative, based on Peirce.</a:t>
            </a:r>
          </a:p>
          <a:p>
            <a:pPr marL="0" indent="0">
              <a:buNone/>
            </a:pPr>
            <a:endParaRPr lang="en-CA" sz="1300" noProof="1" smtClean="0">
              <a:latin typeface="Times New Roman"/>
              <a:ea typeface="ＭＳ 明朝"/>
            </a:endParaRPr>
          </a:p>
          <a:p>
            <a:pPr marL="98425" indent="0">
              <a:buNone/>
            </a:pPr>
            <a:r>
              <a:rPr lang="en-CA" sz="1400" b="1" noProof="1" smtClean="0">
                <a:solidFill>
                  <a:srgbClr val="000000"/>
                </a:solidFill>
                <a:latin typeface="Times New Roman"/>
                <a:ea typeface="ＭＳ 明朝"/>
              </a:rPr>
              <a:t>ESL, EIL, EFL</a:t>
            </a:r>
          </a:p>
          <a:p>
            <a:pPr marL="268288" indent="-117475"/>
            <a:r>
              <a:rPr lang="en-CA" sz="1300" noProof="1" smtClean="0">
                <a:solidFill>
                  <a:srgbClr val="000000"/>
                </a:solidFill>
                <a:latin typeface="Times New Roman"/>
                <a:ea typeface="ＭＳ 明朝"/>
              </a:rPr>
              <a:t>not clear what English in Uganda is</a:t>
            </a:r>
            <a:endParaRPr lang="en-CA" sz="1300" noProof="1">
              <a:solidFill>
                <a:srgbClr val="000000"/>
              </a:solidFill>
              <a:latin typeface="Times New Roman"/>
              <a:ea typeface="ＭＳ 明朝"/>
            </a:endParaRPr>
          </a:p>
        </p:txBody>
      </p:sp>
      <p:sp>
        <p:nvSpPr>
          <p:cNvPr id="4" name="TextBox 3"/>
          <p:cNvSpPr txBox="1"/>
          <p:nvPr/>
        </p:nvSpPr>
        <p:spPr>
          <a:xfrm>
            <a:off x="457200" y="1651000"/>
            <a:ext cx="8229599" cy="615553"/>
          </a:xfrm>
          <a:prstGeom prst="rect">
            <a:avLst/>
          </a:prstGeom>
          <a:noFill/>
        </p:spPr>
        <p:txBody>
          <a:bodyPr wrap="square" rtlCol="0">
            <a:spAutoFit/>
          </a:bodyPr>
          <a:lstStyle/>
          <a:p>
            <a:r>
              <a:rPr lang="en-CA" sz="1700" b="1" noProof="1" smtClean="0"/>
              <a:t>Title: English as an International and a Ugandan language in a Ugandan English textbook</a:t>
            </a:r>
            <a:r>
              <a:rPr lang="en-US" sz="1700" noProof="1" smtClean="0"/>
              <a:t> </a:t>
            </a:r>
            <a:endParaRPr lang="en-CA" sz="1700" noProof="1" smtClean="0"/>
          </a:p>
          <a:p>
            <a:endParaRPr lang="fr-FR" sz="1700" noProof="1"/>
          </a:p>
        </p:txBody>
      </p:sp>
      <p:sp>
        <p:nvSpPr>
          <p:cNvPr id="5" name="Content Placeholder 2"/>
          <p:cNvSpPr txBox="1">
            <a:spLocks/>
          </p:cNvSpPr>
          <p:nvPr/>
        </p:nvSpPr>
        <p:spPr>
          <a:xfrm>
            <a:off x="4609189" y="2230582"/>
            <a:ext cx="4077610" cy="4500870"/>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8288" indent="-117475"/>
            <a:r>
              <a:rPr lang="en-CA" sz="1300" noProof="1" smtClean="0">
                <a:solidFill>
                  <a:srgbClr val="000000"/>
                </a:solidFill>
                <a:latin typeface="Times New Roman"/>
                <a:ea typeface="ＭＳ 明朝"/>
              </a:rPr>
              <a:t>inner circle, expanding circle, outer circle. Need to keep in mind the individual: some Ugandans speak English well, even as their L1, others don’t.</a:t>
            </a:r>
          </a:p>
          <a:p>
            <a:pPr marL="268288" indent="-117475"/>
            <a:r>
              <a:rPr lang="en-CA" sz="1300" noProof="1" smtClean="0">
                <a:solidFill>
                  <a:srgbClr val="000000"/>
                </a:solidFill>
                <a:latin typeface="Times New Roman"/>
                <a:ea typeface="ＭＳ 明朝"/>
              </a:rPr>
              <a:t>EIL: [not sure about this, search]</a:t>
            </a:r>
          </a:p>
          <a:p>
            <a:pPr marL="98425" indent="0">
              <a:buNone/>
            </a:pPr>
            <a:r>
              <a:rPr lang="en-CA" sz="1300" noProof="1" smtClean="0">
                <a:solidFill>
                  <a:srgbClr val="000000"/>
                </a:solidFill>
                <a:latin typeface="Times New Roman"/>
                <a:ea typeface="ＭＳ 明朝"/>
              </a:rPr>
              <a:t> </a:t>
            </a:r>
          </a:p>
          <a:p>
            <a:pPr marL="98425" indent="0">
              <a:buNone/>
            </a:pPr>
            <a:r>
              <a:rPr lang="en-CA" sz="1400" b="1" noProof="1">
                <a:solidFill>
                  <a:srgbClr val="000000"/>
                </a:solidFill>
                <a:latin typeface="Times New Roman"/>
                <a:ea typeface="ＭＳ 明朝"/>
              </a:rPr>
              <a:t>The connection between culture and language learning</a:t>
            </a:r>
          </a:p>
          <a:p>
            <a:pPr marL="268288" indent="-117475"/>
            <a:r>
              <a:rPr lang="en-CA" sz="1300" noProof="1">
                <a:solidFill>
                  <a:srgbClr val="000000"/>
                </a:solidFill>
                <a:latin typeface="Times New Roman"/>
                <a:ea typeface="ＭＳ 明朝"/>
              </a:rPr>
              <a:t>Duff &amp; Uchida</a:t>
            </a:r>
          </a:p>
          <a:p>
            <a:pPr marL="268288" indent="-117475"/>
            <a:r>
              <a:rPr lang="en-CA" sz="1300" noProof="1">
                <a:solidFill>
                  <a:srgbClr val="000000"/>
                </a:solidFill>
                <a:latin typeface="Times New Roman"/>
                <a:ea typeface="ＭＳ 明朝"/>
              </a:rPr>
              <a:t>Alptekin, 1993. Schemas</a:t>
            </a:r>
          </a:p>
          <a:p>
            <a:pPr marL="98425" indent="0">
              <a:buNone/>
            </a:pPr>
            <a:r>
              <a:rPr lang="en-CA" sz="1400" b="1" noProof="1">
                <a:solidFill>
                  <a:srgbClr val="000000"/>
                </a:solidFill>
                <a:latin typeface="Times New Roman"/>
                <a:ea typeface="ＭＳ 明朝"/>
              </a:rPr>
              <a:t> </a:t>
            </a:r>
          </a:p>
          <a:p>
            <a:pPr marL="98425" indent="0">
              <a:buNone/>
            </a:pPr>
            <a:r>
              <a:rPr lang="en-CA" sz="1400" b="1" noProof="1">
                <a:solidFill>
                  <a:srgbClr val="000000"/>
                </a:solidFill>
                <a:latin typeface="Times New Roman"/>
                <a:ea typeface="ＭＳ 明朝"/>
              </a:rPr>
              <a:t>Uganda-stuff</a:t>
            </a:r>
          </a:p>
          <a:p>
            <a:pPr marL="268288" indent="-117475"/>
            <a:r>
              <a:rPr lang="en-CA" sz="1300" noProof="1">
                <a:solidFill>
                  <a:srgbClr val="000000"/>
                </a:solidFill>
                <a:latin typeface="Times New Roman"/>
                <a:ea typeface="ＭＳ 明朝"/>
              </a:rPr>
              <a:t>Edge, 1987</a:t>
            </a:r>
          </a:p>
          <a:p>
            <a:pPr marL="268288" indent="-117475"/>
            <a:r>
              <a:rPr lang="en-CA" sz="1300" noProof="1">
                <a:solidFill>
                  <a:srgbClr val="000000"/>
                </a:solidFill>
                <a:latin typeface="Times New Roman"/>
                <a:ea typeface="ＭＳ 明朝"/>
              </a:rPr>
              <a:t>Mushengyezi, 2003</a:t>
            </a:r>
          </a:p>
          <a:p>
            <a:pPr marL="268288" indent="-117475"/>
            <a:r>
              <a:rPr lang="en-CA" sz="1300" noProof="1">
                <a:solidFill>
                  <a:srgbClr val="000000"/>
                </a:solidFill>
                <a:latin typeface="Times New Roman"/>
                <a:ea typeface="ＭＳ 明朝"/>
              </a:rPr>
              <a:t>Barton &amp; Sakwa, 2012</a:t>
            </a:r>
          </a:p>
          <a:p>
            <a:pPr marL="98425" indent="0">
              <a:buNone/>
            </a:pPr>
            <a:r>
              <a:rPr lang="en-CA" sz="1400" b="1" noProof="1">
                <a:solidFill>
                  <a:srgbClr val="000000"/>
                </a:solidFill>
                <a:latin typeface="Times New Roman"/>
                <a:ea typeface="ＭＳ 明朝"/>
              </a:rPr>
              <a:t> </a:t>
            </a:r>
          </a:p>
          <a:p>
            <a:pPr marL="0" indent="0">
              <a:buFont typeface="Arial"/>
              <a:buNone/>
            </a:pPr>
            <a:endParaRPr lang="en-CA" sz="1400" noProof="1"/>
          </a:p>
        </p:txBody>
      </p:sp>
    </p:spTree>
    <p:extLst>
      <p:ext uri="{BB962C8B-B14F-4D97-AF65-F5344CB8AC3E}">
        <p14:creationId xmlns:p14="http://schemas.microsoft.com/office/powerpoint/2010/main" val="418985942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87685"/>
          </a:xfrm>
        </p:spPr>
        <p:txBody>
          <a:bodyPr/>
          <a:lstStyle/>
          <a:p>
            <a:r>
              <a:rPr lang="en-CA" dirty="0" smtClean="0"/>
              <a:t>Stage IV: Preparing to Write (3)</a:t>
            </a:r>
            <a:endParaRPr lang="en-CA" dirty="0"/>
          </a:p>
        </p:txBody>
      </p:sp>
      <p:sp>
        <p:nvSpPr>
          <p:cNvPr id="3" name="Content Placeholder 2"/>
          <p:cNvSpPr>
            <a:spLocks noGrp="1"/>
          </p:cNvSpPr>
          <p:nvPr>
            <p:ph idx="1"/>
          </p:nvPr>
        </p:nvSpPr>
        <p:spPr>
          <a:xfrm>
            <a:off x="457200" y="2030924"/>
            <a:ext cx="8229600" cy="4466267"/>
          </a:xfrm>
        </p:spPr>
        <p:txBody>
          <a:bodyPr>
            <a:normAutofit/>
          </a:bodyPr>
          <a:lstStyle/>
          <a:p>
            <a:pPr marL="0" indent="0">
              <a:buNone/>
            </a:pPr>
            <a:r>
              <a:rPr lang="en-CA" dirty="0" smtClean="0"/>
              <a:t>Example of how I </a:t>
            </a:r>
            <a:r>
              <a:rPr lang="en-CA" dirty="0"/>
              <a:t>p</a:t>
            </a:r>
            <a:r>
              <a:rPr lang="en-CA" dirty="0" smtClean="0"/>
              <a:t>ick </a:t>
            </a:r>
            <a:r>
              <a:rPr lang="en-CA" dirty="0"/>
              <a:t>out </a:t>
            </a:r>
            <a:r>
              <a:rPr lang="en-CA" b="1" dirty="0">
                <a:solidFill>
                  <a:srgbClr val="FF0000"/>
                </a:solidFill>
              </a:rPr>
              <a:t>key points</a:t>
            </a:r>
            <a:r>
              <a:rPr lang="en-CA" dirty="0"/>
              <a:t> from </a:t>
            </a:r>
            <a:r>
              <a:rPr lang="en-CA" dirty="0" smtClean="0"/>
              <a:t>notes (organized </a:t>
            </a:r>
            <a:r>
              <a:rPr lang="en-CA" dirty="0"/>
              <a:t>by </a:t>
            </a:r>
            <a:r>
              <a:rPr lang="en-CA" dirty="0" smtClean="0"/>
              <a:t>publication)</a:t>
            </a:r>
          </a:p>
        </p:txBody>
      </p:sp>
    </p:spTree>
    <p:extLst>
      <p:ext uri="{BB962C8B-B14F-4D97-AF65-F5344CB8AC3E}">
        <p14:creationId xmlns:p14="http://schemas.microsoft.com/office/powerpoint/2010/main" val="334163421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10 at 5.1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933"/>
            <a:ext cx="9144000" cy="6373091"/>
          </a:xfrm>
          <a:prstGeom prst="rect">
            <a:avLst/>
          </a:prstGeom>
        </p:spPr>
      </p:pic>
      <p:sp>
        <p:nvSpPr>
          <p:cNvPr id="4" name="Rectangle 3"/>
          <p:cNvSpPr/>
          <p:nvPr/>
        </p:nvSpPr>
        <p:spPr>
          <a:xfrm>
            <a:off x="0" y="5639840"/>
            <a:ext cx="5919330" cy="391939"/>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0" y="1861180"/>
            <a:ext cx="8920976" cy="867849"/>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extBox 5"/>
          <p:cNvSpPr txBox="1"/>
          <p:nvPr/>
        </p:nvSpPr>
        <p:spPr>
          <a:xfrm>
            <a:off x="3830772" y="3428012"/>
            <a:ext cx="5090203" cy="1015663"/>
          </a:xfrm>
          <a:prstGeom prst="rect">
            <a:avLst/>
          </a:prstGeom>
          <a:solidFill>
            <a:schemeClr val="bg1">
              <a:lumMod val="75000"/>
              <a:alpha val="65000"/>
            </a:schemeClr>
          </a:solidFill>
        </p:spPr>
        <p:txBody>
          <a:bodyPr wrap="square" rtlCol="0">
            <a:spAutoFit/>
          </a:bodyPr>
          <a:lstStyle/>
          <a:p>
            <a:r>
              <a:rPr lang="fr-FR" sz="6000" dirty="0" smtClean="0">
                <a:solidFill>
                  <a:srgbClr val="FF0000"/>
                </a:solidFill>
              </a:rPr>
              <a:t>Compare </a:t>
            </a:r>
            <a:r>
              <a:rPr lang="fr-FR" sz="6000" dirty="0" err="1" smtClean="0">
                <a:solidFill>
                  <a:srgbClr val="FF0000"/>
                </a:solidFill>
              </a:rPr>
              <a:t>this</a:t>
            </a:r>
            <a:r>
              <a:rPr lang="fr-FR" sz="6000" dirty="0" smtClean="0">
                <a:solidFill>
                  <a:srgbClr val="FF0000"/>
                </a:solidFill>
              </a:rPr>
              <a:t> …</a:t>
            </a:r>
            <a:endParaRPr lang="fr-FR" sz="6000" dirty="0">
              <a:solidFill>
                <a:srgbClr val="FF0000"/>
              </a:solidFill>
            </a:endParaRPr>
          </a:p>
        </p:txBody>
      </p:sp>
    </p:spTree>
    <p:extLst>
      <p:ext uri="{BB962C8B-B14F-4D97-AF65-F5344CB8AC3E}">
        <p14:creationId xmlns:p14="http://schemas.microsoft.com/office/powerpoint/2010/main" val="218421188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2228"/>
            <a:ext cx="3772392" cy="6300158"/>
          </a:xfrm>
          <a:ln>
            <a:solidFill>
              <a:schemeClr val="tx1"/>
            </a:solidFill>
          </a:ln>
        </p:spPr>
        <p:txBody>
          <a:bodyPr>
            <a:noAutofit/>
          </a:bodyPr>
          <a:lstStyle/>
          <a:p>
            <a:pPr marL="0" indent="0">
              <a:lnSpc>
                <a:spcPct val="120000"/>
              </a:lnSpc>
              <a:spcBef>
                <a:spcPts val="0"/>
              </a:spcBef>
              <a:buNone/>
            </a:pPr>
            <a:r>
              <a:rPr lang="en-CA" sz="1600" b="1" dirty="0"/>
              <a:t>(</a:t>
            </a:r>
            <a:r>
              <a:rPr lang="en-CA" sz="1600" b="1" dirty="0" err="1"/>
              <a:t>Mushengyezi</a:t>
            </a:r>
            <a:r>
              <a:rPr lang="en-CA" sz="1600" b="1" dirty="0"/>
              <a:t>, 2003)</a:t>
            </a:r>
            <a:endParaRPr lang="en-US" sz="1600" dirty="0"/>
          </a:p>
          <a:p>
            <a:pPr marL="0" indent="0">
              <a:lnSpc>
                <a:spcPct val="120000"/>
              </a:lnSpc>
              <a:spcBef>
                <a:spcPts val="0"/>
              </a:spcBef>
              <a:buNone/>
            </a:pPr>
            <a:r>
              <a:rPr lang="en-US" sz="1600" dirty="0"/>
              <a:t>This article describes forms of indigenous communication in Africa in general and Uganda in particular, and argues that indigenous forms of communication are still relevant, and can be integrated with modern forms of communication</a:t>
            </a:r>
            <a:r>
              <a:rPr lang="en-US" sz="1600" dirty="0" smtClean="0"/>
              <a:t>.</a:t>
            </a:r>
          </a:p>
          <a:p>
            <a:pPr marL="0" indent="0">
              <a:lnSpc>
                <a:spcPct val="120000"/>
              </a:lnSpc>
              <a:spcBef>
                <a:spcPts val="0"/>
              </a:spcBef>
              <a:buNone/>
            </a:pPr>
            <a:endParaRPr lang="en-US" sz="1600" dirty="0"/>
          </a:p>
          <a:p>
            <a:pPr marL="0" indent="0">
              <a:lnSpc>
                <a:spcPct val="120000"/>
              </a:lnSpc>
              <a:spcBef>
                <a:spcPts val="0"/>
              </a:spcBef>
              <a:buNone/>
            </a:pPr>
            <a:r>
              <a:rPr lang="en-US" sz="1600" b="1" dirty="0"/>
              <a:t>114</a:t>
            </a:r>
            <a:r>
              <a:rPr lang="en-US" sz="1600" dirty="0"/>
              <a:t> (Example of drawing on traditional stories to spread info on HIV/AIDS through drama.)</a:t>
            </a:r>
          </a:p>
          <a:p>
            <a:pPr marL="0" indent="0">
              <a:lnSpc>
                <a:spcPct val="120000"/>
              </a:lnSpc>
              <a:spcBef>
                <a:spcPts val="0"/>
              </a:spcBef>
              <a:buNone/>
            </a:pPr>
            <a:r>
              <a:rPr lang="en-US" sz="1600" dirty="0"/>
              <a:t> </a:t>
            </a:r>
          </a:p>
          <a:p>
            <a:pPr marL="0" indent="0">
              <a:lnSpc>
                <a:spcPct val="120000"/>
              </a:lnSpc>
              <a:spcBef>
                <a:spcPts val="0"/>
              </a:spcBef>
              <a:buNone/>
            </a:pPr>
            <a:r>
              <a:rPr lang="en-US" sz="1600" b="1" dirty="0"/>
              <a:t>(Nicholls, 2003)</a:t>
            </a:r>
            <a:endParaRPr lang="en-US" sz="1600" dirty="0"/>
          </a:p>
          <a:p>
            <a:pPr marL="0" indent="0">
              <a:lnSpc>
                <a:spcPct val="120000"/>
              </a:lnSpc>
              <a:spcBef>
                <a:spcPts val="0"/>
              </a:spcBef>
              <a:buNone/>
            </a:pPr>
            <a:r>
              <a:rPr lang="en-US" sz="1600" b="1" dirty="0"/>
              <a:t>25</a:t>
            </a:r>
            <a:r>
              <a:rPr lang="en-US" sz="1600" dirty="0"/>
              <a:t> Conclusion: Methodologies for textbook analysis are not sufficiently developed.</a:t>
            </a:r>
          </a:p>
          <a:p>
            <a:pPr marL="0" indent="0">
              <a:lnSpc>
                <a:spcPct val="120000"/>
              </a:lnSpc>
              <a:spcBef>
                <a:spcPts val="0"/>
              </a:spcBef>
              <a:buNone/>
            </a:pPr>
            <a:r>
              <a:rPr lang="en-US" sz="1600" dirty="0"/>
              <a:t> </a:t>
            </a:r>
          </a:p>
          <a:p>
            <a:pPr marL="0" indent="0">
              <a:lnSpc>
                <a:spcPct val="120000"/>
              </a:lnSpc>
              <a:spcBef>
                <a:spcPts val="0"/>
              </a:spcBef>
              <a:buNone/>
            </a:pPr>
            <a:r>
              <a:rPr lang="en-CA" sz="1600" b="1" dirty="0"/>
              <a:t>(</a:t>
            </a:r>
            <a:r>
              <a:rPr lang="en-CA" sz="1600" b="1" dirty="0" err="1"/>
              <a:t>Ndura</a:t>
            </a:r>
            <a:r>
              <a:rPr lang="en-CA" sz="1600" b="1" dirty="0"/>
              <a:t>, 2004)</a:t>
            </a:r>
            <a:endParaRPr lang="en-US" sz="1600" dirty="0"/>
          </a:p>
          <a:p>
            <a:pPr marL="0" indent="0">
              <a:lnSpc>
                <a:spcPct val="120000"/>
              </a:lnSpc>
              <a:spcBef>
                <a:spcPts val="0"/>
              </a:spcBef>
              <a:buNone/>
            </a:pPr>
            <a:r>
              <a:rPr lang="en-US" sz="1600" dirty="0"/>
              <a:t>This article discusses bias in six American ESL textbooks, and found that their biases are stereotyping, invisibility and unreality</a:t>
            </a:r>
            <a:r>
              <a:rPr lang="en-US" sz="1600" dirty="0" smtClean="0"/>
              <a:t>.</a:t>
            </a:r>
            <a:endParaRPr lang="en-US" sz="1600" dirty="0"/>
          </a:p>
        </p:txBody>
      </p:sp>
      <p:sp>
        <p:nvSpPr>
          <p:cNvPr id="4" name="Content Placeholder 2"/>
          <p:cNvSpPr txBox="1">
            <a:spLocks/>
          </p:cNvSpPr>
          <p:nvPr/>
        </p:nvSpPr>
        <p:spPr>
          <a:xfrm>
            <a:off x="4554945" y="356013"/>
            <a:ext cx="4177115" cy="6300158"/>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Font typeface="Arial"/>
              <a:buNone/>
            </a:pPr>
            <a:r>
              <a:rPr lang="en-CA" sz="1600" b="1" dirty="0" smtClean="0"/>
              <a:t>144</a:t>
            </a:r>
            <a:r>
              <a:rPr lang="en-CA" sz="1600" dirty="0" smtClean="0"/>
              <a:t> (ref </a:t>
            </a:r>
            <a:r>
              <a:rPr lang="en-CA" sz="1600" dirty="0" err="1" smtClean="0"/>
              <a:t>Vitz</a:t>
            </a:r>
            <a:r>
              <a:rPr lang="en-CA" sz="1600" dirty="0" smtClean="0"/>
              <a:t>, 1986) A study of 60 social science textbooks showed that none referred to any religious activity in contemporary American life.</a:t>
            </a:r>
            <a:endParaRPr lang="en-US" sz="1600" dirty="0" smtClean="0"/>
          </a:p>
          <a:p>
            <a:pPr marL="0" indent="0">
              <a:lnSpc>
                <a:spcPct val="120000"/>
              </a:lnSpc>
              <a:spcBef>
                <a:spcPts val="0"/>
              </a:spcBef>
              <a:buFont typeface="Arial"/>
              <a:buNone/>
            </a:pPr>
            <a:r>
              <a:rPr lang="en-US" sz="1600" dirty="0" smtClean="0"/>
              <a:t> </a:t>
            </a:r>
          </a:p>
          <a:p>
            <a:pPr marL="0" indent="0">
              <a:lnSpc>
                <a:spcPct val="120000"/>
              </a:lnSpc>
              <a:spcBef>
                <a:spcPts val="0"/>
              </a:spcBef>
              <a:buFont typeface="Arial"/>
              <a:buNone/>
            </a:pPr>
            <a:r>
              <a:rPr lang="en-US" sz="1600" b="1" dirty="0" smtClean="0"/>
              <a:t>144</a:t>
            </a:r>
            <a:r>
              <a:rPr lang="en-US" sz="1600" dirty="0" smtClean="0"/>
              <a:t> (ref Michel-Clark, 1997) A study found that most scientists in science textbooks were men.</a:t>
            </a:r>
          </a:p>
          <a:p>
            <a:pPr marL="0" indent="0">
              <a:lnSpc>
                <a:spcPct val="120000"/>
              </a:lnSpc>
              <a:spcBef>
                <a:spcPts val="0"/>
              </a:spcBef>
              <a:buFont typeface="Arial"/>
              <a:buNone/>
            </a:pPr>
            <a:r>
              <a:rPr lang="en-CA" sz="1600" dirty="0" smtClean="0"/>
              <a:t> </a:t>
            </a:r>
            <a:endParaRPr lang="en-US" sz="1600" dirty="0" smtClean="0"/>
          </a:p>
          <a:p>
            <a:pPr marL="0" indent="0">
              <a:lnSpc>
                <a:spcPct val="120000"/>
              </a:lnSpc>
              <a:spcBef>
                <a:spcPts val="0"/>
              </a:spcBef>
              <a:buFont typeface="Arial"/>
              <a:buNone/>
            </a:pPr>
            <a:r>
              <a:rPr lang="en-US" sz="1600" b="1" dirty="0" smtClean="0"/>
              <a:t>146</a:t>
            </a:r>
            <a:r>
              <a:rPr lang="en-US" sz="1600" dirty="0" smtClean="0"/>
              <a:t> </a:t>
            </a:r>
            <a:r>
              <a:rPr lang="en-US" sz="1600" dirty="0" err="1" smtClean="0"/>
              <a:t>Sadker</a:t>
            </a:r>
            <a:r>
              <a:rPr lang="en-US" sz="1600" dirty="0" smtClean="0"/>
              <a:t> and </a:t>
            </a:r>
            <a:r>
              <a:rPr lang="en-US" sz="1600" dirty="0" err="1" smtClean="0"/>
              <a:t>Sadker</a:t>
            </a:r>
            <a:r>
              <a:rPr lang="en-US" sz="1600" dirty="0" smtClean="0"/>
              <a:t> (2001) list seven types of gender bias, which, according to Banks (2001), can be applied to other categories, like race, class etc.</a:t>
            </a:r>
          </a:p>
          <a:p>
            <a:pPr marL="0" indent="0">
              <a:lnSpc>
                <a:spcPct val="120000"/>
              </a:lnSpc>
              <a:spcBef>
                <a:spcPts val="0"/>
              </a:spcBef>
              <a:buFont typeface="Arial"/>
              <a:buNone/>
            </a:pPr>
            <a:r>
              <a:rPr lang="en-US" sz="1600" dirty="0" smtClean="0"/>
              <a:t> </a:t>
            </a:r>
          </a:p>
          <a:p>
            <a:pPr marL="0" indent="0">
              <a:lnSpc>
                <a:spcPct val="120000"/>
              </a:lnSpc>
              <a:spcBef>
                <a:spcPts val="0"/>
              </a:spcBef>
              <a:buFont typeface="Arial"/>
              <a:buNone/>
            </a:pPr>
            <a:r>
              <a:rPr lang="en-US" sz="1600" b="1" dirty="0" smtClean="0"/>
              <a:t>146</a:t>
            </a:r>
            <a:r>
              <a:rPr lang="en-US" sz="1600" dirty="0" smtClean="0"/>
              <a:t> Three major forms of bias in the studied textbooks:</a:t>
            </a:r>
          </a:p>
          <a:p>
            <a:pPr marL="269875" indent="-165100">
              <a:lnSpc>
                <a:spcPct val="120000"/>
              </a:lnSpc>
              <a:spcBef>
                <a:spcPts val="0"/>
              </a:spcBef>
            </a:pPr>
            <a:r>
              <a:rPr lang="en-US" sz="1600" dirty="0" smtClean="0"/>
              <a:t>stereotyping</a:t>
            </a:r>
          </a:p>
          <a:p>
            <a:pPr marL="269875" indent="-165100">
              <a:lnSpc>
                <a:spcPct val="120000"/>
              </a:lnSpc>
              <a:spcBef>
                <a:spcPts val="0"/>
              </a:spcBef>
            </a:pPr>
            <a:r>
              <a:rPr lang="en-US" sz="1600" dirty="0" smtClean="0"/>
              <a:t>invisibility</a:t>
            </a:r>
          </a:p>
          <a:p>
            <a:pPr marL="269875" indent="-165100">
              <a:lnSpc>
                <a:spcPct val="120000"/>
              </a:lnSpc>
              <a:spcBef>
                <a:spcPts val="0"/>
              </a:spcBef>
            </a:pPr>
            <a:r>
              <a:rPr lang="en-US" sz="1600" dirty="0" smtClean="0"/>
              <a:t>unreality</a:t>
            </a:r>
          </a:p>
          <a:p>
            <a:pPr marL="0" indent="0">
              <a:lnSpc>
                <a:spcPct val="120000"/>
              </a:lnSpc>
              <a:spcBef>
                <a:spcPts val="0"/>
              </a:spcBef>
              <a:buFont typeface="Arial"/>
              <a:buNone/>
            </a:pPr>
            <a:r>
              <a:rPr lang="en-US" sz="1600" dirty="0" smtClean="0"/>
              <a:t> </a:t>
            </a:r>
          </a:p>
          <a:p>
            <a:pPr marL="0" indent="0">
              <a:lnSpc>
                <a:spcPct val="120000"/>
              </a:lnSpc>
              <a:spcBef>
                <a:spcPts val="0"/>
              </a:spcBef>
              <a:buFont typeface="Arial"/>
              <a:buNone/>
            </a:pPr>
            <a:r>
              <a:rPr lang="en-US" sz="1600" b="1" dirty="0" smtClean="0"/>
              <a:t>146</a:t>
            </a:r>
            <a:r>
              <a:rPr lang="en-US" sz="1600" dirty="0" smtClean="0"/>
              <a:t> (Definition and example of stereotyping, especially gender.)</a:t>
            </a:r>
            <a:endParaRPr lang="en-US" sz="1600" dirty="0"/>
          </a:p>
        </p:txBody>
      </p:sp>
      <p:sp>
        <p:nvSpPr>
          <p:cNvPr id="8" name="Rectangle 7"/>
          <p:cNvSpPr/>
          <p:nvPr/>
        </p:nvSpPr>
        <p:spPr>
          <a:xfrm>
            <a:off x="346345" y="199429"/>
            <a:ext cx="3988200" cy="3547739"/>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extBox 9"/>
          <p:cNvSpPr txBox="1"/>
          <p:nvPr/>
        </p:nvSpPr>
        <p:spPr>
          <a:xfrm>
            <a:off x="4838317" y="3155365"/>
            <a:ext cx="3893743" cy="1015663"/>
          </a:xfrm>
          <a:prstGeom prst="rect">
            <a:avLst/>
          </a:prstGeom>
          <a:solidFill>
            <a:schemeClr val="bg1">
              <a:lumMod val="75000"/>
              <a:alpha val="65000"/>
            </a:schemeClr>
          </a:solidFill>
        </p:spPr>
        <p:txBody>
          <a:bodyPr wrap="square" rtlCol="0">
            <a:spAutoFit/>
          </a:bodyPr>
          <a:lstStyle/>
          <a:p>
            <a:r>
              <a:rPr lang="en-CA" sz="6000" dirty="0" smtClean="0">
                <a:solidFill>
                  <a:srgbClr val="FF0000"/>
                </a:solidFill>
              </a:rPr>
              <a:t>… with this.</a:t>
            </a:r>
            <a:endParaRPr lang="en-CA" sz="6000" dirty="0">
              <a:solidFill>
                <a:srgbClr val="FF0000"/>
              </a:solidFill>
            </a:endParaRPr>
          </a:p>
        </p:txBody>
      </p:sp>
    </p:spTree>
    <p:extLst>
      <p:ext uri="{BB962C8B-B14F-4D97-AF65-F5344CB8AC3E}">
        <p14:creationId xmlns:p14="http://schemas.microsoft.com/office/powerpoint/2010/main" val="21687444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87685"/>
          </a:xfrm>
        </p:spPr>
        <p:txBody>
          <a:bodyPr/>
          <a:lstStyle/>
          <a:p>
            <a:r>
              <a:rPr lang="en-CA" dirty="0" smtClean="0"/>
              <a:t>Stage IV: Preparing to Write (4)</a:t>
            </a:r>
            <a:endParaRPr lang="en-CA" dirty="0"/>
          </a:p>
        </p:txBody>
      </p:sp>
      <p:sp>
        <p:nvSpPr>
          <p:cNvPr id="3" name="Content Placeholder 2"/>
          <p:cNvSpPr>
            <a:spLocks noGrp="1"/>
          </p:cNvSpPr>
          <p:nvPr>
            <p:ph idx="1"/>
          </p:nvPr>
        </p:nvSpPr>
        <p:spPr>
          <a:xfrm>
            <a:off x="457200" y="2030924"/>
            <a:ext cx="8229600" cy="4466267"/>
          </a:xfrm>
        </p:spPr>
        <p:txBody>
          <a:bodyPr>
            <a:normAutofit/>
          </a:bodyPr>
          <a:lstStyle/>
          <a:p>
            <a:pPr marL="0" indent="0">
              <a:buNone/>
            </a:pPr>
            <a:r>
              <a:rPr lang="en-CA" dirty="0" smtClean="0"/>
              <a:t>Example of a </a:t>
            </a:r>
            <a:r>
              <a:rPr lang="en-CA" b="1" dirty="0" smtClean="0">
                <a:solidFill>
                  <a:srgbClr val="FF0000"/>
                </a:solidFill>
              </a:rPr>
              <a:t>support file</a:t>
            </a:r>
            <a:endParaRPr lang="en-CA" dirty="0" smtClean="0"/>
          </a:p>
        </p:txBody>
      </p:sp>
    </p:spTree>
    <p:extLst>
      <p:ext uri="{BB962C8B-B14F-4D97-AF65-F5344CB8AC3E}">
        <p14:creationId xmlns:p14="http://schemas.microsoft.com/office/powerpoint/2010/main" val="40624183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699"/>
            <a:ext cx="8229600" cy="690274"/>
          </a:xfrm>
        </p:spPr>
        <p:txBody>
          <a:bodyPr>
            <a:normAutofit/>
          </a:bodyPr>
          <a:lstStyle/>
          <a:p>
            <a:pPr algn="l">
              <a:tabLst>
                <a:tab pos="3498850" algn="l"/>
              </a:tabLst>
            </a:pPr>
            <a:r>
              <a:rPr lang="en-CA" sz="2800" dirty="0" smtClean="0"/>
              <a:t>List of files	</a:t>
            </a:r>
            <a:r>
              <a:rPr lang="en-CA" sz="2800" dirty="0" err="1" smtClean="0"/>
              <a:t>TextEdit</a:t>
            </a:r>
            <a:r>
              <a:rPr lang="en-CA" sz="2800" dirty="0" smtClean="0"/>
              <a:t> (.txt document)</a:t>
            </a:r>
            <a:endParaRPr lang="en-CA" sz="2800" dirty="0"/>
          </a:p>
        </p:txBody>
      </p:sp>
      <p:sp>
        <p:nvSpPr>
          <p:cNvPr id="3" name="Content Placeholder 2"/>
          <p:cNvSpPr>
            <a:spLocks noGrp="1"/>
          </p:cNvSpPr>
          <p:nvPr>
            <p:ph idx="1"/>
          </p:nvPr>
        </p:nvSpPr>
        <p:spPr/>
        <p:txBody>
          <a:bodyPr/>
          <a:lstStyle/>
          <a:p>
            <a:endParaRPr lang="en-CA" dirty="0"/>
          </a:p>
        </p:txBody>
      </p:sp>
      <p:pic>
        <p:nvPicPr>
          <p:cNvPr id="4" name="Picture 3" descr="Screen Shot 2013-11-07 at 7.16.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973"/>
            <a:ext cx="9144000" cy="7467227"/>
          </a:xfrm>
          <a:prstGeom prst="rect">
            <a:avLst/>
          </a:prstGeom>
        </p:spPr>
      </p:pic>
      <p:sp>
        <p:nvSpPr>
          <p:cNvPr id="5" name="TextBox 4"/>
          <p:cNvSpPr txBox="1"/>
          <p:nvPr/>
        </p:nvSpPr>
        <p:spPr>
          <a:xfrm>
            <a:off x="1131453" y="3833090"/>
            <a:ext cx="6673273" cy="1015663"/>
          </a:xfrm>
          <a:prstGeom prst="rect">
            <a:avLst/>
          </a:prstGeom>
          <a:noFill/>
        </p:spPr>
        <p:txBody>
          <a:bodyPr wrap="square" rtlCol="0">
            <a:spAutoFit/>
          </a:bodyPr>
          <a:lstStyle/>
          <a:p>
            <a:pPr>
              <a:tabLst>
                <a:tab pos="1881188" algn="l"/>
                <a:tab pos="3405188" algn="l"/>
              </a:tabLst>
            </a:pPr>
            <a:r>
              <a:rPr lang="fr-FR" sz="6000" dirty="0" smtClean="0">
                <a:ln>
                  <a:solidFill>
                    <a:schemeClr val="tx1"/>
                  </a:solidFill>
                </a:ln>
                <a:solidFill>
                  <a:srgbClr val="B70000"/>
                </a:solidFill>
              </a:rPr>
              <a:t>copy	</a:t>
            </a:r>
            <a:r>
              <a:rPr lang="fr-FR" sz="6000" dirty="0" smtClean="0">
                <a:ln>
                  <a:solidFill>
                    <a:schemeClr val="tx1"/>
                  </a:solidFill>
                </a:ln>
                <a:solidFill>
                  <a:srgbClr val="B70000"/>
                </a:solidFill>
                <a:latin typeface="Wingdings"/>
                <a:ea typeface="Wingdings"/>
                <a:cs typeface="Wingdings"/>
                <a:sym typeface="Wingdings"/>
              </a:rPr>
              <a:t></a:t>
            </a:r>
            <a:r>
              <a:rPr lang="fr-FR" sz="6000" dirty="0" smtClean="0">
                <a:ln>
                  <a:solidFill>
                    <a:schemeClr val="tx1"/>
                  </a:solidFill>
                </a:ln>
                <a:solidFill>
                  <a:srgbClr val="B70000"/>
                </a:solidFill>
              </a:rPr>
              <a:t>	</a:t>
            </a:r>
            <a:r>
              <a:rPr lang="fr-FR" sz="6000" dirty="0" err="1" smtClean="0">
                <a:ln>
                  <a:solidFill>
                    <a:schemeClr val="tx1"/>
                  </a:solidFill>
                </a:ln>
                <a:solidFill>
                  <a:srgbClr val="B70000"/>
                </a:solidFill>
              </a:rPr>
              <a:t>paste</a:t>
            </a:r>
            <a:endParaRPr lang="fr-FR" sz="6000" dirty="0">
              <a:ln>
                <a:solidFill>
                  <a:schemeClr val="tx1"/>
                </a:solidFill>
              </a:ln>
              <a:solidFill>
                <a:srgbClr val="B70000"/>
              </a:solidFill>
            </a:endParaRPr>
          </a:p>
        </p:txBody>
      </p:sp>
    </p:spTree>
    <p:extLst>
      <p:ext uri="{BB962C8B-B14F-4D97-AF65-F5344CB8AC3E}">
        <p14:creationId xmlns:p14="http://schemas.microsoft.com/office/powerpoint/2010/main" val="403177099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2228"/>
            <a:ext cx="3772392" cy="6300158"/>
          </a:xfrm>
          <a:ln>
            <a:solidFill>
              <a:schemeClr val="tx1"/>
            </a:solidFill>
          </a:ln>
        </p:spPr>
        <p:txBody>
          <a:bodyPr>
            <a:noAutofit/>
          </a:bodyPr>
          <a:lstStyle/>
          <a:p>
            <a:pPr marL="0" indent="0">
              <a:buNone/>
            </a:pPr>
            <a:r>
              <a:rPr lang="en-US" sz="1600" b="1" dirty="0"/>
              <a:t>Important</a:t>
            </a:r>
            <a:endParaRPr lang="en-US" sz="1600" dirty="0"/>
          </a:p>
          <a:p>
            <a:pPr marL="269875" indent="-165100"/>
            <a:r>
              <a:rPr lang="en-US" sz="1600" dirty="0"/>
              <a:t>dual-use: </a:t>
            </a:r>
            <a:r>
              <a:rPr lang="en-US" sz="1600" dirty="0" smtClean="0"/>
              <a:t>theorize</a:t>
            </a:r>
          </a:p>
          <a:p>
            <a:pPr marL="104775" indent="0">
              <a:buNone/>
            </a:pPr>
            <a:endParaRPr lang="en-US" sz="1600" dirty="0"/>
          </a:p>
          <a:p>
            <a:pPr marL="0" indent="0">
              <a:buNone/>
            </a:pPr>
            <a:r>
              <a:rPr lang="en-US" sz="1600" b="1" dirty="0" smtClean="0"/>
              <a:t>Deleted</a:t>
            </a:r>
            <a:endParaRPr lang="en-US" sz="1600" dirty="0"/>
          </a:p>
          <a:p>
            <a:pPr marL="0" indent="0">
              <a:buNone/>
            </a:pPr>
            <a:r>
              <a:rPr lang="en-CA" sz="1600" dirty="0"/>
              <a:t>under the supervision of Professor Michael </a:t>
            </a:r>
            <a:r>
              <a:rPr lang="en-CA" sz="1600" dirty="0" err="1" smtClean="0"/>
              <a:t>Kevane</a:t>
            </a:r>
            <a:r>
              <a:rPr lang="en-CA" sz="1600" dirty="0" smtClean="0"/>
              <a:t> De </a:t>
            </a:r>
            <a:r>
              <a:rPr lang="en-CA" sz="1600" dirty="0" err="1"/>
              <a:t>Jager</a:t>
            </a:r>
            <a:r>
              <a:rPr lang="en-CA" sz="1600" dirty="0"/>
              <a:t> and </a:t>
            </a:r>
            <a:r>
              <a:rPr lang="en-CA" sz="1600" dirty="0" err="1"/>
              <a:t>Nassimbeni</a:t>
            </a:r>
            <a:r>
              <a:rPr lang="en-CA" sz="1600" dirty="0"/>
              <a:t> (2007) describe a workshop for training librarians in </a:t>
            </a:r>
            <a:r>
              <a:rPr lang="en-CA" sz="1600" dirty="0" smtClean="0"/>
              <a:t>an </a:t>
            </a:r>
            <a:r>
              <a:rPr lang="en-CA" sz="1600" dirty="0"/>
              <a:t>information literacy intervention directed towards rural public library workers in a province in South Africa. </a:t>
            </a:r>
            <a:endParaRPr lang="en-US" sz="1600" dirty="0" smtClean="0"/>
          </a:p>
          <a:p>
            <a:pPr marL="0" indent="0">
              <a:buNone/>
            </a:pPr>
            <a:endParaRPr lang="en-US" sz="1600" dirty="0"/>
          </a:p>
          <a:p>
            <a:pPr marL="0" indent="0">
              <a:buNone/>
            </a:pPr>
            <a:r>
              <a:rPr lang="en-CA" sz="1600" dirty="0"/>
              <a:t>Drawing on </a:t>
            </a:r>
            <a:r>
              <a:rPr lang="en-CA" sz="1600" dirty="0" err="1"/>
              <a:t>Sen’s</a:t>
            </a:r>
            <a:r>
              <a:rPr lang="en-CA" sz="1600" dirty="0"/>
              <a:t> (1990) Capability Approach and with reference to New Literacy Studies (Street, 1995), they argue that the central point is the opportunity to turn resources into capabilities. </a:t>
            </a:r>
            <a:endParaRPr lang="en-CA" sz="1600" dirty="0" smtClean="0"/>
          </a:p>
          <a:p>
            <a:pPr marL="0" indent="0">
              <a:buNone/>
            </a:pPr>
            <a:endParaRPr lang="en-CA" sz="1600" dirty="0"/>
          </a:p>
          <a:p>
            <a:pPr marL="0" indent="0">
              <a:buNone/>
            </a:pPr>
            <a:r>
              <a:rPr lang="en-CA" sz="1600" b="1" dirty="0"/>
              <a:t>Key point to make</a:t>
            </a:r>
            <a:endParaRPr lang="en-US" sz="1600" dirty="0"/>
          </a:p>
          <a:p>
            <a:pPr marL="0" indent="0">
              <a:buNone/>
            </a:pPr>
            <a:r>
              <a:rPr lang="en-CA" sz="1600" dirty="0"/>
              <a:t>Relate this to access vs. </a:t>
            </a:r>
            <a:r>
              <a:rPr lang="en-CA" sz="1600" dirty="0" smtClean="0"/>
              <a:t>transformation</a:t>
            </a:r>
          </a:p>
          <a:p>
            <a:pPr marL="0" indent="0">
              <a:buNone/>
            </a:pPr>
            <a:r>
              <a:rPr lang="en-CA" sz="1600" dirty="0"/>
              <a:t>&lt;Most articles have an eye for both&gt;</a:t>
            </a:r>
            <a:endParaRPr lang="en-US" sz="1600" dirty="0"/>
          </a:p>
          <a:p>
            <a:pPr marL="0" indent="0">
              <a:buNone/>
            </a:pPr>
            <a:endParaRPr lang="en-US" sz="1600" dirty="0"/>
          </a:p>
          <a:p>
            <a:pPr marL="0" indent="0">
              <a:buNone/>
            </a:pPr>
            <a:endParaRPr lang="en-US" sz="1600" dirty="0"/>
          </a:p>
        </p:txBody>
      </p:sp>
      <p:sp>
        <p:nvSpPr>
          <p:cNvPr id="4" name="Content Placeholder 2"/>
          <p:cNvSpPr txBox="1">
            <a:spLocks/>
          </p:cNvSpPr>
          <p:nvPr/>
        </p:nvSpPr>
        <p:spPr>
          <a:xfrm>
            <a:off x="4554945" y="356013"/>
            <a:ext cx="4177115" cy="6300158"/>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CA" sz="1600" dirty="0"/>
              <a:t>provision</a:t>
            </a:r>
            <a:endParaRPr lang="en-US" sz="1600" dirty="0"/>
          </a:p>
          <a:p>
            <a:pPr marL="0" indent="0">
              <a:spcBef>
                <a:spcPts val="0"/>
              </a:spcBef>
              <a:buNone/>
            </a:pPr>
            <a:r>
              <a:rPr lang="en-CA" sz="1600" dirty="0"/>
              <a:t>change</a:t>
            </a:r>
            <a:endParaRPr lang="en-US" sz="1600" dirty="0"/>
          </a:p>
          <a:p>
            <a:pPr marL="0" indent="0">
              <a:spcBef>
                <a:spcPts val="0"/>
              </a:spcBef>
              <a:buNone/>
            </a:pPr>
            <a:r>
              <a:rPr lang="en-CA" sz="1600" dirty="0"/>
              <a:t> </a:t>
            </a:r>
            <a:endParaRPr lang="en-CA" sz="1600" dirty="0" smtClean="0"/>
          </a:p>
          <a:p>
            <a:pPr marL="0" indent="0">
              <a:spcBef>
                <a:spcPts val="0"/>
              </a:spcBef>
              <a:buNone/>
            </a:pPr>
            <a:r>
              <a:rPr lang="en-CA" sz="1600" dirty="0" smtClean="0"/>
              <a:t>-----------</a:t>
            </a:r>
          </a:p>
          <a:p>
            <a:pPr marL="0" indent="0">
              <a:spcBef>
                <a:spcPts val="0"/>
              </a:spcBef>
              <a:buNone/>
            </a:pPr>
            <a:endParaRPr lang="en-US" sz="1600" dirty="0"/>
          </a:p>
          <a:p>
            <a:pPr marL="0" indent="0">
              <a:spcBef>
                <a:spcPts val="0"/>
              </a:spcBef>
              <a:buNone/>
            </a:pPr>
            <a:r>
              <a:rPr lang="en-CA" sz="1600" dirty="0"/>
              <a:t>This double function of community libraries can be traced to the literature. </a:t>
            </a:r>
            <a:endParaRPr lang="en-US" sz="1600" dirty="0"/>
          </a:p>
          <a:p>
            <a:pPr marL="0" indent="0">
              <a:spcBef>
                <a:spcPts val="0"/>
              </a:spcBef>
              <a:buNone/>
            </a:pPr>
            <a:r>
              <a:rPr lang="en-CA" sz="1600" dirty="0"/>
              <a:t> </a:t>
            </a:r>
            <a:endParaRPr lang="en-US" sz="1600" dirty="0"/>
          </a:p>
          <a:p>
            <a:pPr marL="0" indent="0">
              <a:spcBef>
                <a:spcPts val="0"/>
              </a:spcBef>
              <a:buNone/>
            </a:pPr>
            <a:r>
              <a:rPr lang="en-CA" sz="1600" dirty="0"/>
              <a:t>Access vs. transformation</a:t>
            </a:r>
            <a:endParaRPr lang="en-US" sz="1600" dirty="0"/>
          </a:p>
          <a:p>
            <a:pPr marL="0" indent="0">
              <a:spcBef>
                <a:spcPts val="0"/>
              </a:spcBef>
              <a:buNone/>
            </a:pPr>
            <a:r>
              <a:rPr lang="en-CA" sz="1600" dirty="0"/>
              <a:t>Who are the users, what do they do</a:t>
            </a:r>
            <a:endParaRPr lang="en-US" sz="1600" dirty="0"/>
          </a:p>
          <a:p>
            <a:pPr marL="0" indent="0">
              <a:spcBef>
                <a:spcPts val="0"/>
              </a:spcBef>
              <a:buNone/>
            </a:pPr>
            <a:r>
              <a:rPr lang="en-CA" sz="1600" dirty="0"/>
              <a:t>The articles on FAVL’s libraries in Burkina Faso (and Ghana) give an indication of how the central role of NGO’s in community library research, as </a:t>
            </a:r>
            <a:endParaRPr lang="en-US" sz="1600" dirty="0"/>
          </a:p>
          <a:p>
            <a:pPr marL="0" indent="0">
              <a:spcBef>
                <a:spcPts val="0"/>
              </a:spcBef>
              <a:buNone/>
            </a:pPr>
            <a:r>
              <a:rPr lang="en-CA" sz="1600" dirty="0"/>
              <a:t> </a:t>
            </a:r>
            <a:endParaRPr lang="en-US" sz="1600" dirty="0"/>
          </a:p>
          <a:p>
            <a:pPr marL="0" indent="0">
              <a:spcBef>
                <a:spcPts val="0"/>
              </a:spcBef>
              <a:buNone/>
            </a:pPr>
            <a:r>
              <a:rPr lang="en-CA" sz="1600" dirty="0"/>
              <a:t>Three areas stand out as central to comprehending the function and potential of community libraries in Africa:</a:t>
            </a:r>
            <a:endParaRPr lang="en-US" sz="1600" dirty="0"/>
          </a:p>
          <a:p>
            <a:pPr marL="269875" indent="-165100">
              <a:spcBef>
                <a:spcPts val="0"/>
              </a:spcBef>
            </a:pPr>
            <a:r>
              <a:rPr lang="en-CA" sz="1600" dirty="0" smtClean="0"/>
              <a:t>school </a:t>
            </a:r>
            <a:r>
              <a:rPr lang="en-CA" sz="1600" dirty="0"/>
              <a:t>connection, literacy and skills</a:t>
            </a:r>
            <a:endParaRPr lang="en-US" sz="1600" dirty="0"/>
          </a:p>
          <a:p>
            <a:pPr marL="269875" indent="-165100">
              <a:spcBef>
                <a:spcPts val="0"/>
              </a:spcBef>
            </a:pPr>
            <a:r>
              <a:rPr lang="en-CA" sz="1600" dirty="0" smtClean="0"/>
              <a:t>community </a:t>
            </a:r>
            <a:r>
              <a:rPr lang="en-CA" sz="1600" dirty="0"/>
              <a:t>connection</a:t>
            </a:r>
            <a:endParaRPr lang="en-US" sz="1600" dirty="0"/>
          </a:p>
          <a:p>
            <a:pPr marL="269875" indent="-165100">
              <a:spcBef>
                <a:spcPts val="0"/>
              </a:spcBef>
            </a:pPr>
            <a:r>
              <a:rPr lang="en-CA" sz="1600" dirty="0" smtClean="0"/>
              <a:t>library </a:t>
            </a:r>
            <a:r>
              <a:rPr lang="en-CA" sz="1600" dirty="0"/>
              <a:t>as a space...????</a:t>
            </a:r>
            <a:endParaRPr lang="en-US" sz="1600" dirty="0"/>
          </a:p>
          <a:p>
            <a:pPr marL="0" indent="0">
              <a:spcBef>
                <a:spcPts val="0"/>
              </a:spcBef>
              <a:buNone/>
            </a:pPr>
            <a:r>
              <a:rPr lang="en-CA" sz="1600" dirty="0"/>
              <a:t> </a:t>
            </a:r>
            <a:endParaRPr lang="en-US" sz="1600" dirty="0"/>
          </a:p>
          <a:p>
            <a:pPr marL="0" lvl="0" indent="0">
              <a:spcBef>
                <a:spcPts val="0"/>
              </a:spcBef>
              <a:buNone/>
            </a:pPr>
            <a:r>
              <a:rPr lang="en-CA" sz="1600" dirty="0"/>
              <a:t>elaboration on school–library relationship. Most users are school students, literacy often seen as a means to an (educational) end</a:t>
            </a:r>
            <a:endParaRPr lang="en-US" sz="1600" dirty="0"/>
          </a:p>
          <a:p>
            <a:pPr marL="0" indent="0">
              <a:buNone/>
            </a:pPr>
            <a:r>
              <a:rPr lang="en-CA" sz="1600" b="1" dirty="0"/>
              <a:t> </a:t>
            </a:r>
            <a:endParaRPr lang="en-US" sz="1600" dirty="0"/>
          </a:p>
          <a:p>
            <a:pPr marL="0" indent="0">
              <a:buNone/>
            </a:pPr>
            <a:r>
              <a:rPr lang="en-CA" sz="1600" dirty="0"/>
              <a:t> </a:t>
            </a:r>
            <a:endParaRPr lang="en-US" sz="1600" dirty="0"/>
          </a:p>
        </p:txBody>
      </p:sp>
      <p:sp>
        <p:nvSpPr>
          <p:cNvPr id="5" name="TextBox 4"/>
          <p:cNvSpPr txBox="1"/>
          <p:nvPr/>
        </p:nvSpPr>
        <p:spPr>
          <a:xfrm>
            <a:off x="5069213" y="356013"/>
            <a:ext cx="3662847" cy="3046988"/>
          </a:xfrm>
          <a:prstGeom prst="rect">
            <a:avLst/>
          </a:prstGeom>
          <a:solidFill>
            <a:schemeClr val="bg1">
              <a:lumMod val="75000"/>
              <a:alpha val="65000"/>
            </a:schemeClr>
          </a:solidFill>
        </p:spPr>
        <p:txBody>
          <a:bodyPr wrap="square" rtlCol="0">
            <a:spAutoFit/>
          </a:bodyPr>
          <a:lstStyle/>
          <a:p>
            <a:pPr marL="360363" indent="-276225">
              <a:buFont typeface="Arial"/>
              <a:buChar char="•"/>
            </a:pPr>
            <a:r>
              <a:rPr lang="fr-FR" sz="4800" dirty="0" err="1">
                <a:solidFill>
                  <a:srgbClr val="FF0000"/>
                </a:solidFill>
              </a:rPr>
              <a:t>Deleted</a:t>
            </a:r>
            <a:r>
              <a:rPr lang="fr-FR" sz="4800" dirty="0">
                <a:solidFill>
                  <a:srgbClr val="FF0000"/>
                </a:solidFill>
              </a:rPr>
              <a:t> </a:t>
            </a:r>
            <a:r>
              <a:rPr lang="fr-FR" sz="4800" dirty="0" err="1">
                <a:solidFill>
                  <a:srgbClr val="FF0000"/>
                </a:solidFill>
              </a:rPr>
              <a:t>text</a:t>
            </a:r>
            <a:endParaRPr lang="fr-FR" sz="4800" dirty="0">
              <a:solidFill>
                <a:srgbClr val="FF0000"/>
              </a:solidFill>
            </a:endParaRPr>
          </a:p>
          <a:p>
            <a:pPr marL="360363" indent="-276225">
              <a:buFont typeface="Arial"/>
              <a:buChar char="•"/>
            </a:pPr>
            <a:r>
              <a:rPr lang="fr-FR" sz="4800" dirty="0" err="1" smtClean="0">
                <a:solidFill>
                  <a:srgbClr val="FF0000"/>
                </a:solidFill>
              </a:rPr>
              <a:t>Thoughts</a:t>
            </a:r>
            <a:endParaRPr lang="fr-FR" sz="4800" dirty="0" smtClean="0">
              <a:solidFill>
                <a:srgbClr val="FF0000"/>
              </a:solidFill>
            </a:endParaRPr>
          </a:p>
          <a:p>
            <a:pPr marL="360363" indent="-276225">
              <a:buFont typeface="Arial"/>
              <a:buChar char="•"/>
            </a:pPr>
            <a:r>
              <a:rPr lang="fr-FR" sz="4800" dirty="0" smtClean="0">
                <a:solidFill>
                  <a:srgbClr val="FF0000"/>
                </a:solidFill>
              </a:rPr>
              <a:t>Questions</a:t>
            </a:r>
            <a:endParaRPr lang="fr-FR" sz="4800" dirty="0">
              <a:solidFill>
                <a:srgbClr val="FF0000"/>
              </a:solidFill>
            </a:endParaRPr>
          </a:p>
          <a:p>
            <a:pPr marL="360363" indent="-276225">
              <a:buFont typeface="Arial"/>
              <a:buChar char="•"/>
            </a:pPr>
            <a:r>
              <a:rPr lang="fr-FR" sz="4800" dirty="0">
                <a:solidFill>
                  <a:srgbClr val="FF0000"/>
                </a:solidFill>
              </a:rPr>
              <a:t>To </a:t>
            </a:r>
            <a:r>
              <a:rPr lang="fr-FR" sz="4800" dirty="0" err="1">
                <a:solidFill>
                  <a:srgbClr val="FF0000"/>
                </a:solidFill>
              </a:rPr>
              <a:t>be</a:t>
            </a:r>
            <a:r>
              <a:rPr lang="fr-FR" sz="4800" dirty="0">
                <a:solidFill>
                  <a:srgbClr val="FF0000"/>
                </a:solidFill>
              </a:rPr>
              <a:t> </a:t>
            </a:r>
            <a:r>
              <a:rPr lang="fr-FR" sz="4800" dirty="0" err="1">
                <a:solidFill>
                  <a:srgbClr val="FF0000"/>
                </a:solidFill>
              </a:rPr>
              <a:t>added</a:t>
            </a:r>
            <a:endParaRPr lang="fr-FR" sz="4800" dirty="0">
              <a:solidFill>
                <a:srgbClr val="FF0000"/>
              </a:solidFill>
            </a:endParaRPr>
          </a:p>
        </p:txBody>
      </p:sp>
    </p:spTree>
    <p:extLst>
      <p:ext uri="{BB962C8B-B14F-4D97-AF65-F5344CB8AC3E}">
        <p14:creationId xmlns:p14="http://schemas.microsoft.com/office/powerpoint/2010/main" val="10594455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87685"/>
          </a:xfrm>
        </p:spPr>
        <p:txBody>
          <a:bodyPr/>
          <a:lstStyle/>
          <a:p>
            <a:r>
              <a:rPr lang="en-CA" dirty="0" smtClean="0"/>
              <a:t>Stage IV: Preparing to Write (5)</a:t>
            </a:r>
            <a:endParaRPr lang="en-CA" dirty="0"/>
          </a:p>
        </p:txBody>
      </p:sp>
      <p:sp>
        <p:nvSpPr>
          <p:cNvPr id="3" name="Content Placeholder 2"/>
          <p:cNvSpPr>
            <a:spLocks noGrp="1"/>
          </p:cNvSpPr>
          <p:nvPr>
            <p:ph idx="1"/>
          </p:nvPr>
        </p:nvSpPr>
        <p:spPr>
          <a:xfrm>
            <a:off x="457200" y="2030924"/>
            <a:ext cx="8229600" cy="4466267"/>
          </a:xfrm>
        </p:spPr>
        <p:txBody>
          <a:bodyPr>
            <a:normAutofit/>
          </a:bodyPr>
          <a:lstStyle/>
          <a:p>
            <a:pPr marL="0" indent="0">
              <a:buNone/>
            </a:pPr>
            <a:r>
              <a:rPr lang="en-CA" b="1" dirty="0" smtClean="0"/>
              <a:t>Make a spreadsheet?</a:t>
            </a:r>
          </a:p>
          <a:p>
            <a:pPr marL="0" indent="0">
              <a:buNone/>
            </a:pPr>
            <a:r>
              <a:rPr lang="en-CA" dirty="0" smtClean="0"/>
              <a:t>Which categories (columns) are important? (What am I looking for in publications?)</a:t>
            </a:r>
          </a:p>
        </p:txBody>
      </p:sp>
    </p:spTree>
    <p:extLst>
      <p:ext uri="{BB962C8B-B14F-4D97-AF65-F5344CB8AC3E}">
        <p14:creationId xmlns:p14="http://schemas.microsoft.com/office/powerpoint/2010/main" val="396288503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10 at 5.53.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64" y="-304392"/>
            <a:ext cx="13317220" cy="8818880"/>
          </a:xfrm>
          <a:prstGeom prst="rect">
            <a:avLst/>
          </a:prstGeom>
        </p:spPr>
      </p:pic>
    </p:spTree>
    <p:extLst>
      <p:ext uri="{BB962C8B-B14F-4D97-AF65-F5344CB8AC3E}">
        <p14:creationId xmlns:p14="http://schemas.microsoft.com/office/powerpoint/2010/main" val="36843841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15" y="259792"/>
            <a:ext cx="8678562" cy="6379310"/>
          </a:xfrm>
        </p:spPr>
        <p:txBody>
          <a:bodyPr>
            <a:normAutofit/>
          </a:bodyPr>
          <a:lstStyle/>
          <a:p>
            <a:pPr marL="514350" indent="-514350">
              <a:spcBef>
                <a:spcPts val="0"/>
              </a:spcBef>
              <a:buAutoNum type="arabicPeriod"/>
            </a:pPr>
            <a:r>
              <a:rPr lang="en-CA" sz="2800" b="1" dirty="0" smtClean="0"/>
              <a:t>Search publications	2. Organize publications</a:t>
            </a:r>
          </a:p>
          <a:p>
            <a:pPr marL="0" indent="0">
              <a:spcBef>
                <a:spcPts val="0"/>
              </a:spcBef>
              <a:buNone/>
              <a:tabLst>
                <a:tab pos="1525588" algn="l"/>
                <a:tab pos="3133725" algn="l"/>
                <a:tab pos="6186488" algn="l"/>
                <a:tab pos="7804150" algn="l"/>
              </a:tabLst>
            </a:pPr>
            <a:r>
              <a:rPr lang="en-CA" sz="2400" dirty="0" smtClean="0"/>
              <a:t>		metadata…</a:t>
            </a:r>
          </a:p>
          <a:p>
            <a:pPr marL="0" indent="0">
              <a:spcBef>
                <a:spcPts val="0"/>
              </a:spcBef>
              <a:buNone/>
              <a:tabLst>
                <a:tab pos="1525588" algn="l"/>
                <a:tab pos="3133725" algn="l"/>
                <a:tab pos="6186488" algn="l"/>
                <a:tab pos="7804150" algn="l"/>
              </a:tabLst>
            </a:pPr>
            <a:r>
              <a:rPr lang="en-CA" sz="2400" dirty="0" smtClean="0"/>
              <a:t>Google 		… from website		</a:t>
            </a:r>
          </a:p>
          <a:p>
            <a:pPr marL="0" indent="0">
              <a:spcBef>
                <a:spcPts val="0"/>
              </a:spcBef>
              <a:buNone/>
              <a:tabLst>
                <a:tab pos="1525588" algn="l"/>
                <a:tab pos="3133725" algn="l"/>
                <a:tab pos="6186488" algn="l"/>
                <a:tab pos="7804150" algn="l"/>
              </a:tabLst>
            </a:pPr>
            <a:r>
              <a:rPr lang="en-CA" sz="2400" dirty="0" smtClean="0"/>
              <a:t>Scholar</a:t>
            </a:r>
            <a:r>
              <a:rPr lang="en-CA" sz="2400" dirty="0"/>
              <a:t>	</a:t>
            </a:r>
            <a:r>
              <a:rPr lang="en-CA" sz="2400" dirty="0" smtClean="0"/>
              <a:t>	… from G. Scholar		</a:t>
            </a:r>
          </a:p>
          <a:p>
            <a:pPr marL="0" indent="0">
              <a:spcBef>
                <a:spcPts val="0"/>
              </a:spcBef>
              <a:buNone/>
              <a:tabLst>
                <a:tab pos="1525588" algn="l"/>
                <a:tab pos="3133725" algn="l"/>
                <a:tab pos="6186488" algn="l"/>
                <a:tab pos="7804150" algn="l"/>
              </a:tabLst>
            </a:pPr>
            <a:r>
              <a:rPr lang="en-CA" sz="2400" dirty="0" smtClean="0"/>
              <a:t>search		… through ISBN	</a:t>
            </a:r>
            <a:endParaRPr lang="en-CA" sz="2400" dirty="0"/>
          </a:p>
          <a:p>
            <a:pPr marL="0" indent="0">
              <a:spcBef>
                <a:spcPts val="0"/>
              </a:spcBef>
              <a:buNone/>
              <a:tabLst>
                <a:tab pos="1525588" algn="l"/>
                <a:tab pos="3133725" algn="l"/>
                <a:tab pos="6186488" algn="l"/>
                <a:tab pos="7804150" algn="l"/>
              </a:tabLst>
            </a:pPr>
            <a:r>
              <a:rPr lang="en-CA" sz="2400" dirty="0" smtClean="0"/>
              <a:t>		</a:t>
            </a:r>
            <a:r>
              <a:rPr lang="en-CA" sz="2400" dirty="0" smtClean="0"/>
              <a:t>identifier (</a:t>
            </a:r>
            <a:r>
              <a:rPr lang="en-CA" sz="2400" dirty="0" err="1" smtClean="0"/>
              <a:t>Zotero</a:t>
            </a:r>
            <a:r>
              <a:rPr lang="en-CA" sz="2400" dirty="0" smtClean="0"/>
              <a:t>)</a:t>
            </a:r>
            <a:endParaRPr lang="en-CA" sz="2400" dirty="0"/>
          </a:p>
          <a:p>
            <a:pPr marL="0" indent="0">
              <a:spcBef>
                <a:spcPts val="0"/>
              </a:spcBef>
              <a:buNone/>
              <a:tabLst>
                <a:tab pos="1525588" algn="l"/>
                <a:tab pos="4219575" algn="l"/>
                <a:tab pos="5741988" algn="l"/>
              </a:tabLst>
            </a:pPr>
            <a:endParaRPr lang="en-CA" sz="2400" dirty="0" smtClean="0"/>
          </a:p>
          <a:p>
            <a:pPr marL="0" indent="0">
              <a:spcBef>
                <a:spcPts val="0"/>
              </a:spcBef>
              <a:buNone/>
              <a:tabLst>
                <a:tab pos="5376863" algn="l"/>
              </a:tabLst>
            </a:pPr>
            <a:r>
              <a:rPr lang="en-CA" sz="2800" b="1" dirty="0"/>
              <a:t>3</a:t>
            </a:r>
            <a:r>
              <a:rPr lang="en-CA" sz="2800" b="1" dirty="0" smtClean="0"/>
              <a:t>. Write notes and quotes	4. Write </a:t>
            </a:r>
            <a:r>
              <a:rPr lang="en-CA" sz="2800" b="1" dirty="0" smtClean="0"/>
              <a:t>paper</a:t>
            </a:r>
            <a:endParaRPr lang="en-CA" sz="2800" b="1" dirty="0"/>
          </a:p>
          <a:p>
            <a:pPr marL="0" indent="0">
              <a:spcBef>
                <a:spcPts val="0"/>
              </a:spcBef>
              <a:buNone/>
              <a:tabLst>
                <a:tab pos="3052763" algn="l"/>
              </a:tabLst>
            </a:pPr>
            <a:endParaRPr lang="en-CA" sz="2400" dirty="0" smtClean="0"/>
          </a:p>
          <a:p>
            <a:pPr marL="0" indent="0">
              <a:spcBef>
                <a:spcPts val="0"/>
              </a:spcBef>
              <a:buNone/>
              <a:tabLst>
                <a:tab pos="2151063" algn="l"/>
                <a:tab pos="4394200" algn="l"/>
              </a:tabLst>
            </a:pPr>
            <a:endParaRPr lang="en-CA" sz="2400" dirty="0"/>
          </a:p>
        </p:txBody>
      </p:sp>
      <p:sp>
        <p:nvSpPr>
          <p:cNvPr id="2" name="TextBox 1"/>
          <p:cNvSpPr txBox="1"/>
          <p:nvPr/>
        </p:nvSpPr>
        <p:spPr>
          <a:xfrm>
            <a:off x="241158" y="4495455"/>
            <a:ext cx="1500069" cy="461665"/>
          </a:xfrm>
          <a:prstGeom prst="rect">
            <a:avLst/>
          </a:prstGeom>
          <a:noFill/>
          <a:ln>
            <a:solidFill>
              <a:schemeClr val="tx1"/>
            </a:solidFill>
          </a:ln>
        </p:spPr>
        <p:txBody>
          <a:bodyPr wrap="square" rtlCol="0">
            <a:spAutoFit/>
          </a:bodyPr>
          <a:lstStyle/>
          <a:p>
            <a:pPr>
              <a:tabLst>
                <a:tab pos="982663" algn="l"/>
                <a:tab pos="1700213" algn="l"/>
                <a:tab pos="2417763" algn="l"/>
                <a:tab pos="3052763" algn="l"/>
              </a:tabLst>
            </a:pPr>
            <a:r>
              <a:rPr lang="en-CA" sz="2400" smtClean="0"/>
              <a:t>important</a:t>
            </a:r>
            <a:endParaRPr lang="en-CA" sz="2400"/>
          </a:p>
        </p:txBody>
      </p:sp>
      <p:sp>
        <p:nvSpPr>
          <p:cNvPr id="4" name="TextBox 3"/>
          <p:cNvSpPr txBox="1"/>
          <p:nvPr/>
        </p:nvSpPr>
        <p:spPr>
          <a:xfrm>
            <a:off x="2068986" y="3664458"/>
            <a:ext cx="818103" cy="830997"/>
          </a:xfrm>
          <a:prstGeom prst="rect">
            <a:avLst/>
          </a:prstGeom>
          <a:noFill/>
          <a:ln>
            <a:solidFill>
              <a:schemeClr val="tx1"/>
            </a:solidFill>
          </a:ln>
        </p:spPr>
        <p:txBody>
          <a:bodyPr wrap="none" rtlCol="0">
            <a:spAutoFit/>
          </a:bodyPr>
          <a:lstStyle/>
          <a:p>
            <a:r>
              <a:rPr lang="en-CA" sz="2400" smtClean="0"/>
              <a:t>read</a:t>
            </a:r>
          </a:p>
          <a:p>
            <a:r>
              <a:rPr lang="en-CA" sz="2400" smtClean="0"/>
              <a:t>publ.</a:t>
            </a:r>
            <a:endParaRPr lang="en-CA" sz="2400"/>
          </a:p>
        </p:txBody>
      </p:sp>
      <p:sp>
        <p:nvSpPr>
          <p:cNvPr id="6" name="TextBox 5"/>
          <p:cNvSpPr txBox="1"/>
          <p:nvPr/>
        </p:nvSpPr>
        <p:spPr>
          <a:xfrm>
            <a:off x="3184184" y="3664458"/>
            <a:ext cx="817802" cy="830997"/>
          </a:xfrm>
          <a:prstGeom prst="rect">
            <a:avLst/>
          </a:prstGeom>
          <a:noFill/>
          <a:ln>
            <a:solidFill>
              <a:schemeClr val="tx1"/>
            </a:solidFill>
          </a:ln>
        </p:spPr>
        <p:txBody>
          <a:bodyPr wrap="none" rtlCol="0">
            <a:spAutoFit/>
          </a:bodyPr>
          <a:lstStyle/>
          <a:p>
            <a:r>
              <a:rPr lang="en-CA" sz="2400" smtClean="0"/>
              <a:t>high-</a:t>
            </a:r>
          </a:p>
          <a:p>
            <a:r>
              <a:rPr lang="en-CA" sz="2400" smtClean="0"/>
              <a:t>light</a:t>
            </a:r>
            <a:endParaRPr lang="en-CA" sz="2400"/>
          </a:p>
        </p:txBody>
      </p:sp>
      <p:sp>
        <p:nvSpPr>
          <p:cNvPr id="7" name="TextBox 6"/>
          <p:cNvSpPr txBox="1"/>
          <p:nvPr/>
        </p:nvSpPr>
        <p:spPr>
          <a:xfrm>
            <a:off x="3829811" y="4936529"/>
            <a:ext cx="1352504" cy="830997"/>
          </a:xfrm>
          <a:prstGeom prst="rect">
            <a:avLst/>
          </a:prstGeom>
          <a:noFill/>
          <a:ln>
            <a:solidFill>
              <a:schemeClr val="tx1"/>
            </a:solidFill>
          </a:ln>
        </p:spPr>
        <p:txBody>
          <a:bodyPr wrap="none" rtlCol="0">
            <a:spAutoFit/>
          </a:bodyPr>
          <a:lstStyle/>
          <a:p>
            <a:r>
              <a:rPr lang="en-CA" sz="2400" smtClean="0"/>
              <a:t>write</a:t>
            </a:r>
          </a:p>
          <a:p>
            <a:r>
              <a:rPr lang="en-CA" sz="2400" smtClean="0"/>
              <a:t>summary</a:t>
            </a:r>
            <a:endParaRPr lang="en-CA" sz="2400"/>
          </a:p>
        </p:txBody>
      </p:sp>
      <p:sp>
        <p:nvSpPr>
          <p:cNvPr id="10" name="TextBox 9"/>
          <p:cNvSpPr txBox="1"/>
          <p:nvPr/>
        </p:nvSpPr>
        <p:spPr>
          <a:xfrm>
            <a:off x="2099715" y="4957120"/>
            <a:ext cx="818103" cy="830997"/>
          </a:xfrm>
          <a:prstGeom prst="rect">
            <a:avLst/>
          </a:prstGeom>
          <a:noFill/>
          <a:ln>
            <a:solidFill>
              <a:schemeClr val="tx1"/>
            </a:solidFill>
          </a:ln>
        </p:spPr>
        <p:txBody>
          <a:bodyPr wrap="none" rtlCol="0">
            <a:spAutoFit/>
          </a:bodyPr>
          <a:lstStyle/>
          <a:p>
            <a:r>
              <a:rPr lang="en-CA" sz="2400" dirty="0" smtClean="0"/>
              <a:t>skim</a:t>
            </a:r>
          </a:p>
          <a:p>
            <a:r>
              <a:rPr lang="en-CA" sz="2400" dirty="0" smtClean="0"/>
              <a:t>publ.</a:t>
            </a:r>
            <a:endParaRPr lang="en-CA" sz="2400" dirty="0"/>
          </a:p>
        </p:txBody>
      </p:sp>
      <p:sp>
        <p:nvSpPr>
          <p:cNvPr id="11" name="TextBox 10"/>
          <p:cNvSpPr txBox="1"/>
          <p:nvPr/>
        </p:nvSpPr>
        <p:spPr>
          <a:xfrm>
            <a:off x="256364" y="1085349"/>
            <a:ext cx="1064920" cy="1499515"/>
          </a:xfrm>
          <a:prstGeom prst="rect">
            <a:avLst/>
          </a:prstGeom>
          <a:noFill/>
          <a:ln>
            <a:solidFill>
              <a:schemeClr val="tx1"/>
            </a:solidFill>
          </a:ln>
        </p:spPr>
        <p:txBody>
          <a:bodyPr wrap="square" rtlCol="0">
            <a:noAutofit/>
          </a:bodyPr>
          <a:lstStyle/>
          <a:p>
            <a:endParaRPr lang="en-CA"/>
          </a:p>
        </p:txBody>
      </p:sp>
      <p:sp>
        <p:nvSpPr>
          <p:cNvPr id="15" name="TextBox 14"/>
          <p:cNvSpPr txBox="1"/>
          <p:nvPr/>
        </p:nvSpPr>
        <p:spPr>
          <a:xfrm>
            <a:off x="3363303" y="1911361"/>
            <a:ext cx="2346770" cy="684000"/>
          </a:xfrm>
          <a:prstGeom prst="rect">
            <a:avLst/>
          </a:prstGeom>
          <a:noFill/>
          <a:ln>
            <a:solidFill>
              <a:schemeClr val="tx1"/>
            </a:solidFill>
          </a:ln>
        </p:spPr>
        <p:txBody>
          <a:bodyPr wrap="square" rtlCol="0">
            <a:noAutofit/>
          </a:bodyPr>
          <a:lstStyle/>
          <a:p>
            <a:endParaRPr lang="en-CA"/>
          </a:p>
        </p:txBody>
      </p:sp>
      <p:sp>
        <p:nvSpPr>
          <p:cNvPr id="16" name="TextBox 15"/>
          <p:cNvSpPr txBox="1"/>
          <p:nvPr/>
        </p:nvSpPr>
        <p:spPr>
          <a:xfrm>
            <a:off x="3363303" y="1508723"/>
            <a:ext cx="2346770" cy="369332"/>
          </a:xfrm>
          <a:prstGeom prst="rect">
            <a:avLst/>
          </a:prstGeom>
          <a:noFill/>
          <a:ln>
            <a:solidFill>
              <a:schemeClr val="tx1"/>
            </a:solidFill>
          </a:ln>
        </p:spPr>
        <p:txBody>
          <a:bodyPr wrap="square" rtlCol="0">
            <a:spAutoFit/>
          </a:bodyPr>
          <a:lstStyle/>
          <a:p>
            <a:endParaRPr lang="en-CA"/>
          </a:p>
        </p:txBody>
      </p:sp>
      <p:sp>
        <p:nvSpPr>
          <p:cNvPr id="17" name="TextBox 16"/>
          <p:cNvSpPr txBox="1"/>
          <p:nvPr/>
        </p:nvSpPr>
        <p:spPr>
          <a:xfrm>
            <a:off x="3363302" y="1095846"/>
            <a:ext cx="2346771" cy="369332"/>
          </a:xfrm>
          <a:prstGeom prst="rect">
            <a:avLst/>
          </a:prstGeom>
          <a:noFill/>
          <a:ln>
            <a:solidFill>
              <a:schemeClr val="tx1"/>
            </a:solidFill>
          </a:ln>
        </p:spPr>
        <p:txBody>
          <a:bodyPr wrap="square" rtlCol="0">
            <a:spAutoFit/>
          </a:bodyPr>
          <a:lstStyle/>
          <a:p>
            <a:endParaRPr lang="en-CA"/>
          </a:p>
        </p:txBody>
      </p:sp>
      <p:sp>
        <p:nvSpPr>
          <p:cNvPr id="18" name="TextBox 17"/>
          <p:cNvSpPr txBox="1"/>
          <p:nvPr/>
        </p:nvSpPr>
        <p:spPr>
          <a:xfrm>
            <a:off x="1772543" y="1822201"/>
            <a:ext cx="1003177" cy="461665"/>
          </a:xfrm>
          <a:prstGeom prst="rect">
            <a:avLst/>
          </a:prstGeom>
          <a:noFill/>
          <a:ln>
            <a:solidFill>
              <a:schemeClr val="tx1"/>
            </a:solidFill>
          </a:ln>
        </p:spPr>
        <p:txBody>
          <a:bodyPr wrap="square" rtlCol="0">
            <a:spAutoFit/>
          </a:bodyPr>
          <a:lstStyle/>
          <a:p>
            <a:r>
              <a:rPr lang="en-CA" sz="2400" smtClean="0"/>
              <a:t>book</a:t>
            </a:r>
            <a:endParaRPr lang="en-CA" sz="2400"/>
          </a:p>
        </p:txBody>
      </p:sp>
      <p:sp>
        <p:nvSpPr>
          <p:cNvPr id="19" name="TextBox 18"/>
          <p:cNvSpPr txBox="1"/>
          <p:nvPr/>
        </p:nvSpPr>
        <p:spPr>
          <a:xfrm>
            <a:off x="1772543" y="1234345"/>
            <a:ext cx="1003177" cy="461665"/>
          </a:xfrm>
          <a:prstGeom prst="rect">
            <a:avLst/>
          </a:prstGeom>
          <a:noFill/>
          <a:ln>
            <a:solidFill>
              <a:schemeClr val="tx1"/>
            </a:solidFill>
          </a:ln>
        </p:spPr>
        <p:txBody>
          <a:bodyPr wrap="square" rtlCol="0">
            <a:spAutoFit/>
          </a:bodyPr>
          <a:lstStyle/>
          <a:p>
            <a:r>
              <a:rPr lang="en-CA" sz="2400" smtClean="0"/>
              <a:t>article</a:t>
            </a:r>
            <a:endParaRPr lang="en-CA" sz="2400"/>
          </a:p>
        </p:txBody>
      </p:sp>
      <p:sp>
        <p:nvSpPr>
          <p:cNvPr id="20" name="TextBox 19"/>
          <p:cNvSpPr txBox="1"/>
          <p:nvPr/>
        </p:nvSpPr>
        <p:spPr>
          <a:xfrm>
            <a:off x="6499345" y="1268559"/>
            <a:ext cx="1163128" cy="1200328"/>
          </a:xfrm>
          <a:prstGeom prst="rect">
            <a:avLst/>
          </a:prstGeom>
          <a:noFill/>
          <a:ln>
            <a:solidFill>
              <a:schemeClr val="tx1"/>
            </a:solidFill>
          </a:ln>
        </p:spPr>
        <p:txBody>
          <a:bodyPr wrap="square" rtlCol="0">
            <a:spAutoFit/>
          </a:bodyPr>
          <a:lstStyle/>
          <a:p>
            <a:r>
              <a:rPr lang="en-CA" sz="2400" dirty="0" smtClean="0"/>
              <a:t>check</a:t>
            </a:r>
          </a:p>
          <a:p>
            <a:r>
              <a:rPr lang="en-CA" sz="2400" dirty="0" smtClean="0"/>
              <a:t>correct-ness</a:t>
            </a:r>
            <a:endParaRPr lang="en-CA" sz="2400" dirty="0"/>
          </a:p>
        </p:txBody>
      </p:sp>
      <p:sp>
        <p:nvSpPr>
          <p:cNvPr id="21" name="TextBox 20"/>
          <p:cNvSpPr txBox="1"/>
          <p:nvPr/>
        </p:nvSpPr>
        <p:spPr>
          <a:xfrm>
            <a:off x="8060855" y="1095846"/>
            <a:ext cx="726876" cy="1499515"/>
          </a:xfrm>
          <a:prstGeom prst="rect">
            <a:avLst/>
          </a:prstGeom>
          <a:noFill/>
          <a:ln>
            <a:solidFill>
              <a:schemeClr val="tx1"/>
            </a:solidFill>
          </a:ln>
        </p:spPr>
        <p:txBody>
          <a:bodyPr wrap="square" rtlCol="0">
            <a:noAutofit/>
          </a:bodyPr>
          <a:lstStyle/>
          <a:p>
            <a:endParaRPr lang="en-CA" sz="2000" smtClean="0"/>
          </a:p>
          <a:p>
            <a:r>
              <a:rPr lang="en-CA" sz="2400" smtClean="0"/>
              <a:t>add</a:t>
            </a:r>
          </a:p>
          <a:p>
            <a:r>
              <a:rPr lang="en-CA" sz="2400" smtClean="0"/>
              <a:t>tags</a:t>
            </a:r>
            <a:endParaRPr lang="en-CA" sz="2400"/>
          </a:p>
        </p:txBody>
      </p:sp>
      <p:sp>
        <p:nvSpPr>
          <p:cNvPr id="22" name="TextBox 21"/>
          <p:cNvSpPr txBox="1"/>
          <p:nvPr/>
        </p:nvSpPr>
        <p:spPr>
          <a:xfrm>
            <a:off x="4297781" y="3662440"/>
            <a:ext cx="885278" cy="830997"/>
          </a:xfrm>
          <a:prstGeom prst="rect">
            <a:avLst/>
          </a:prstGeom>
          <a:noFill/>
          <a:ln>
            <a:solidFill>
              <a:schemeClr val="tx1"/>
            </a:solidFill>
          </a:ln>
        </p:spPr>
        <p:txBody>
          <a:bodyPr wrap="none" rtlCol="0">
            <a:spAutoFit/>
          </a:bodyPr>
          <a:lstStyle/>
          <a:p>
            <a:r>
              <a:rPr lang="en-CA" sz="2400" smtClean="0"/>
              <a:t>take</a:t>
            </a:r>
          </a:p>
          <a:p>
            <a:r>
              <a:rPr lang="en-CA" sz="2400" smtClean="0"/>
              <a:t>notes</a:t>
            </a:r>
            <a:endParaRPr lang="en-CA" sz="2400"/>
          </a:p>
        </p:txBody>
      </p:sp>
      <p:sp>
        <p:nvSpPr>
          <p:cNvPr id="23" name="TextBox 22"/>
          <p:cNvSpPr txBox="1"/>
          <p:nvPr/>
        </p:nvSpPr>
        <p:spPr>
          <a:xfrm>
            <a:off x="5710073" y="4795218"/>
            <a:ext cx="964477" cy="830997"/>
          </a:xfrm>
          <a:prstGeom prst="rect">
            <a:avLst/>
          </a:prstGeom>
          <a:noFill/>
          <a:ln>
            <a:solidFill>
              <a:schemeClr val="tx1"/>
            </a:solidFill>
          </a:ln>
        </p:spPr>
        <p:txBody>
          <a:bodyPr wrap="none" rtlCol="0">
            <a:spAutoFit/>
          </a:bodyPr>
          <a:lstStyle/>
          <a:p>
            <a:r>
              <a:rPr lang="en-CA" sz="2400" smtClean="0"/>
              <a:t>key </a:t>
            </a:r>
          </a:p>
          <a:p>
            <a:r>
              <a:rPr lang="en-CA" sz="2400" smtClean="0"/>
              <a:t>points</a:t>
            </a:r>
            <a:endParaRPr lang="en-CA" sz="2400"/>
          </a:p>
        </p:txBody>
      </p:sp>
      <p:sp>
        <p:nvSpPr>
          <p:cNvPr id="24" name="TextBox 23"/>
          <p:cNvSpPr txBox="1"/>
          <p:nvPr/>
        </p:nvSpPr>
        <p:spPr>
          <a:xfrm>
            <a:off x="5710075" y="3664458"/>
            <a:ext cx="1067870" cy="830997"/>
          </a:xfrm>
          <a:prstGeom prst="rect">
            <a:avLst/>
          </a:prstGeom>
          <a:noFill/>
          <a:ln>
            <a:solidFill>
              <a:schemeClr val="tx1"/>
            </a:solidFill>
          </a:ln>
        </p:spPr>
        <p:txBody>
          <a:bodyPr wrap="none" rtlCol="0">
            <a:spAutoFit/>
          </a:bodyPr>
          <a:lstStyle/>
          <a:p>
            <a:r>
              <a:rPr lang="en-CA" sz="2400" smtClean="0"/>
              <a:t>write</a:t>
            </a:r>
          </a:p>
          <a:p>
            <a:r>
              <a:rPr lang="en-CA" sz="2400" smtClean="0"/>
              <a:t>outline</a:t>
            </a:r>
            <a:endParaRPr lang="en-CA" sz="2400"/>
          </a:p>
        </p:txBody>
      </p:sp>
      <p:sp>
        <p:nvSpPr>
          <p:cNvPr id="25" name="TextBox 24"/>
          <p:cNvSpPr txBox="1"/>
          <p:nvPr/>
        </p:nvSpPr>
        <p:spPr>
          <a:xfrm>
            <a:off x="7062683" y="4784976"/>
            <a:ext cx="915936" cy="830997"/>
          </a:xfrm>
          <a:prstGeom prst="rect">
            <a:avLst/>
          </a:prstGeom>
          <a:solidFill>
            <a:schemeClr val="tx1"/>
          </a:solidFill>
          <a:ln>
            <a:solidFill>
              <a:schemeClr val="tx1"/>
            </a:solidFill>
          </a:ln>
        </p:spPr>
        <p:txBody>
          <a:bodyPr wrap="none" rtlCol="0">
            <a:spAutoFit/>
          </a:bodyPr>
          <a:lstStyle/>
          <a:p>
            <a:r>
              <a:rPr lang="en-CA" sz="2400" smtClean="0">
                <a:solidFill>
                  <a:schemeClr val="bg1"/>
                </a:solidFill>
              </a:rPr>
              <a:t>write</a:t>
            </a:r>
          </a:p>
          <a:p>
            <a:r>
              <a:rPr lang="en-CA" sz="2400" smtClean="0">
                <a:solidFill>
                  <a:schemeClr val="bg1"/>
                </a:solidFill>
              </a:rPr>
              <a:t>paper</a:t>
            </a:r>
            <a:endParaRPr lang="en-CA" sz="2400">
              <a:solidFill>
                <a:schemeClr val="bg1"/>
              </a:solidFill>
            </a:endParaRPr>
          </a:p>
        </p:txBody>
      </p:sp>
      <p:sp>
        <p:nvSpPr>
          <p:cNvPr id="26" name="TextBox 25"/>
          <p:cNvSpPr txBox="1"/>
          <p:nvPr/>
        </p:nvSpPr>
        <p:spPr>
          <a:xfrm>
            <a:off x="7328698" y="3662440"/>
            <a:ext cx="1464313" cy="830997"/>
          </a:xfrm>
          <a:prstGeom prst="rect">
            <a:avLst/>
          </a:prstGeom>
          <a:noFill/>
          <a:ln>
            <a:solidFill>
              <a:schemeClr val="tx1"/>
            </a:solidFill>
          </a:ln>
        </p:spPr>
        <p:txBody>
          <a:bodyPr wrap="none" rtlCol="0">
            <a:spAutoFit/>
          </a:bodyPr>
          <a:lstStyle/>
          <a:p>
            <a:r>
              <a:rPr lang="en-CA" sz="2400" smtClean="0"/>
              <a:t>support</a:t>
            </a:r>
          </a:p>
          <a:p>
            <a:r>
              <a:rPr lang="en-CA" sz="2400" smtClean="0"/>
              <a:t>document</a:t>
            </a:r>
            <a:endParaRPr lang="en-CA" sz="2400"/>
          </a:p>
        </p:txBody>
      </p:sp>
      <p:sp>
        <p:nvSpPr>
          <p:cNvPr id="27" name="TextBox 26"/>
          <p:cNvSpPr txBox="1"/>
          <p:nvPr/>
        </p:nvSpPr>
        <p:spPr>
          <a:xfrm>
            <a:off x="7662473" y="5808105"/>
            <a:ext cx="1130538" cy="830997"/>
          </a:xfrm>
          <a:prstGeom prst="rect">
            <a:avLst/>
          </a:prstGeom>
          <a:noFill/>
          <a:ln cap="flat">
            <a:solidFill>
              <a:schemeClr val="tx1"/>
            </a:solidFill>
            <a:prstDash val="dash"/>
          </a:ln>
        </p:spPr>
        <p:txBody>
          <a:bodyPr wrap="none" rtlCol="0">
            <a:spAutoFit/>
          </a:bodyPr>
          <a:lstStyle/>
          <a:p>
            <a:r>
              <a:rPr lang="en-CA" sz="2400" smtClean="0"/>
              <a:t>spread-</a:t>
            </a:r>
          </a:p>
          <a:p>
            <a:r>
              <a:rPr lang="en-CA" sz="2400" smtClean="0"/>
              <a:t>sheet</a:t>
            </a:r>
            <a:endParaRPr lang="en-CA" sz="2400"/>
          </a:p>
        </p:txBody>
      </p:sp>
      <p:cxnSp>
        <p:nvCxnSpPr>
          <p:cNvPr id="29" name="Straight Arrow Connector 28"/>
          <p:cNvCxnSpPr/>
          <p:nvPr/>
        </p:nvCxnSpPr>
        <p:spPr>
          <a:xfrm flipV="1">
            <a:off x="1321284" y="1485661"/>
            <a:ext cx="451259" cy="2103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710073" y="1721345"/>
            <a:ext cx="789272" cy="35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1" idx="3"/>
          </p:cNvCxnSpPr>
          <p:nvPr/>
        </p:nvCxnSpPr>
        <p:spPr>
          <a:xfrm>
            <a:off x="1321284" y="1835107"/>
            <a:ext cx="451259" cy="2279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662473" y="1712853"/>
            <a:ext cx="398382" cy="21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710075" y="1172893"/>
            <a:ext cx="2350780"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710073" y="2534471"/>
            <a:ext cx="2350780"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7" idx="1"/>
          </p:cNvCxnSpPr>
          <p:nvPr/>
        </p:nvCxnSpPr>
        <p:spPr>
          <a:xfrm flipV="1">
            <a:off x="2775720" y="1280512"/>
            <a:ext cx="587582" cy="184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775721" y="1726736"/>
            <a:ext cx="587581" cy="3520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775721" y="1454936"/>
            <a:ext cx="587582" cy="2235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2775721" y="2060321"/>
            <a:ext cx="587582" cy="2235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1649043" y="4077939"/>
            <a:ext cx="430186" cy="1518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649043" y="5233326"/>
            <a:ext cx="444753" cy="2091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896828" y="4094497"/>
            <a:ext cx="296443" cy="21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907323" y="5381043"/>
            <a:ext cx="92248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4001986" y="4092372"/>
            <a:ext cx="296443" cy="21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22" idx="3"/>
            <a:endCxn id="23" idx="1"/>
          </p:cNvCxnSpPr>
          <p:nvPr/>
        </p:nvCxnSpPr>
        <p:spPr>
          <a:xfrm>
            <a:off x="5183059" y="4077939"/>
            <a:ext cx="527014" cy="11327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 idx="3"/>
          </p:cNvCxnSpPr>
          <p:nvPr/>
        </p:nvCxnSpPr>
        <p:spPr>
          <a:xfrm flipV="1">
            <a:off x="5182315" y="5231203"/>
            <a:ext cx="527758" cy="1208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6674253" y="5231201"/>
            <a:ext cx="398382" cy="21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208618" y="4004447"/>
            <a:ext cx="696490" cy="400110"/>
          </a:xfrm>
          <a:prstGeom prst="rect">
            <a:avLst/>
          </a:prstGeom>
          <a:noFill/>
        </p:spPr>
        <p:txBody>
          <a:bodyPr wrap="square" rtlCol="0">
            <a:spAutoFit/>
          </a:bodyPr>
          <a:lstStyle/>
          <a:p>
            <a:r>
              <a:rPr lang="en-CA" sz="2000" dirty="0" smtClean="0"/>
              <a:t>yes</a:t>
            </a:r>
            <a:endParaRPr lang="en-CA" sz="2000" dirty="0"/>
          </a:p>
        </p:txBody>
      </p:sp>
      <p:sp>
        <p:nvSpPr>
          <p:cNvPr id="82" name="TextBox 81"/>
          <p:cNvSpPr txBox="1"/>
          <p:nvPr/>
        </p:nvSpPr>
        <p:spPr>
          <a:xfrm>
            <a:off x="1270076" y="4980933"/>
            <a:ext cx="696490" cy="400110"/>
          </a:xfrm>
          <a:prstGeom prst="rect">
            <a:avLst/>
          </a:prstGeom>
          <a:noFill/>
        </p:spPr>
        <p:txBody>
          <a:bodyPr wrap="square" rtlCol="0">
            <a:spAutoFit/>
          </a:bodyPr>
          <a:lstStyle/>
          <a:p>
            <a:r>
              <a:rPr lang="en-CA" sz="2000" dirty="0" smtClean="0"/>
              <a:t>no</a:t>
            </a:r>
            <a:endParaRPr lang="en-CA" sz="2000" dirty="0"/>
          </a:p>
        </p:txBody>
      </p:sp>
      <p:cxnSp>
        <p:nvCxnSpPr>
          <p:cNvPr id="85" name="Straight Connector 84"/>
          <p:cNvCxnSpPr>
            <a:stCxn id="2" idx="2"/>
          </p:cNvCxnSpPr>
          <p:nvPr/>
        </p:nvCxnSpPr>
        <p:spPr>
          <a:xfrm>
            <a:off x="991193" y="4957120"/>
            <a:ext cx="407369" cy="167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991193" y="4332177"/>
            <a:ext cx="330091" cy="1364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7510915" y="4503679"/>
            <a:ext cx="549940" cy="25933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788704" y="4125912"/>
            <a:ext cx="721704" cy="648822"/>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8008378" y="5210210"/>
            <a:ext cx="227699" cy="607631"/>
          </a:xfrm>
          <a:prstGeom prst="straightConnector1">
            <a:avLst/>
          </a:prstGeom>
          <a:ln w="12700">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7" idx="0"/>
          </p:cNvCxnSpPr>
          <p:nvPr/>
        </p:nvCxnSpPr>
        <p:spPr>
          <a:xfrm flipH="1">
            <a:off x="4506063" y="4493437"/>
            <a:ext cx="225089" cy="4430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6191617" y="4503679"/>
            <a:ext cx="0" cy="2894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324170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ademic_writing_proces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37283" cy="2812999"/>
          </a:xfrm>
          <a:prstGeom prst="rect">
            <a:avLst/>
          </a:prstGeom>
        </p:spPr>
      </p:pic>
      <p:pic>
        <p:nvPicPr>
          <p:cNvPr id="7" name="Picture 6" descr="publication-workflows-in-academia-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6400"/>
            <a:ext cx="5887482" cy="3761600"/>
          </a:xfrm>
          <a:prstGeom prst="rect">
            <a:avLst/>
          </a:prstGeom>
        </p:spPr>
      </p:pic>
      <p:pic>
        <p:nvPicPr>
          <p:cNvPr id="8" name="Picture 7" descr="workflow-frompdfstoragetoquotesandnotesonanmswordout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5899" y="3306233"/>
            <a:ext cx="2706716" cy="3551765"/>
          </a:xfrm>
          <a:prstGeom prst="rect">
            <a:avLst/>
          </a:prstGeom>
        </p:spPr>
      </p:pic>
      <p:pic>
        <p:nvPicPr>
          <p:cNvPr id="5" name="Picture 4" descr="workflow_april_2013_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365" y="0"/>
            <a:ext cx="3841635" cy="3841635"/>
          </a:xfrm>
          <a:prstGeom prst="rect">
            <a:avLst/>
          </a:prstGeom>
        </p:spPr>
      </p:pic>
    </p:spTree>
    <p:extLst>
      <p:ext uri="{BB962C8B-B14F-4D97-AF65-F5344CB8AC3E}">
        <p14:creationId xmlns:p14="http://schemas.microsoft.com/office/powerpoint/2010/main" val="72820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Guidelines</a:t>
            </a:r>
            <a:endParaRPr lang="en-CA"/>
          </a:p>
        </p:txBody>
      </p:sp>
      <p:sp>
        <p:nvSpPr>
          <p:cNvPr id="3" name="Content Placeholder 2"/>
          <p:cNvSpPr>
            <a:spLocks noGrp="1"/>
          </p:cNvSpPr>
          <p:nvPr>
            <p:ph idx="1"/>
          </p:nvPr>
        </p:nvSpPr>
        <p:spPr>
          <a:xfrm>
            <a:off x="457200" y="1600200"/>
            <a:ext cx="3998291" cy="5036326"/>
          </a:xfrm>
        </p:spPr>
        <p:txBody>
          <a:bodyPr>
            <a:normAutofit fontScale="92500" lnSpcReduction="20000"/>
          </a:bodyPr>
          <a:lstStyle/>
          <a:p>
            <a:pPr marL="0" indent="0">
              <a:buNone/>
            </a:pPr>
            <a:r>
              <a:rPr lang="en-CA" b="1" dirty="0" smtClean="0"/>
              <a:t>How do you…</a:t>
            </a:r>
          </a:p>
          <a:p>
            <a:pPr marL="514350" indent="-514350">
              <a:buFont typeface="+mj-lt"/>
              <a:buAutoNum type="arabicPeriod"/>
            </a:pPr>
            <a:r>
              <a:rPr lang="en-CA" dirty="0" smtClean="0"/>
              <a:t>… search for publications?</a:t>
            </a:r>
          </a:p>
          <a:p>
            <a:pPr marL="514350" indent="-514350">
              <a:buFont typeface="+mj-lt"/>
              <a:buAutoNum type="arabicPeriod"/>
            </a:pPr>
            <a:r>
              <a:rPr lang="en-CA" dirty="0" smtClean="0"/>
              <a:t>… organize </a:t>
            </a:r>
            <a:br>
              <a:rPr lang="en-CA" dirty="0" smtClean="0"/>
            </a:br>
            <a:r>
              <a:rPr lang="en-CA" dirty="0" smtClean="0"/>
              <a:t>publications?</a:t>
            </a:r>
          </a:p>
          <a:p>
            <a:pPr lvl="1"/>
            <a:r>
              <a:rPr lang="en-CA" dirty="0" smtClean="0"/>
              <a:t>all in one folder?</a:t>
            </a:r>
          </a:p>
          <a:p>
            <a:pPr lvl="1"/>
            <a:r>
              <a:rPr lang="en-CA" dirty="0" smtClean="0"/>
              <a:t>folders </a:t>
            </a:r>
            <a:r>
              <a:rPr lang="en-CA" dirty="0" smtClean="0"/>
              <a:t>according to topic?</a:t>
            </a:r>
          </a:p>
          <a:p>
            <a:pPr lvl="1"/>
            <a:r>
              <a:rPr lang="en-CA" dirty="0" smtClean="0"/>
              <a:t>all/some articles in reference manager?</a:t>
            </a:r>
          </a:p>
          <a:p>
            <a:pPr lvl="1"/>
            <a:r>
              <a:rPr lang="en-CA" dirty="0" smtClean="0"/>
              <a:t>file-naming convention?</a:t>
            </a:r>
          </a:p>
          <a:p>
            <a:pPr lvl="1"/>
            <a:r>
              <a:rPr lang="en-CA" dirty="0" smtClean="0"/>
              <a:t>other?</a:t>
            </a:r>
          </a:p>
          <a:p>
            <a:endParaRPr lang="en-CA" dirty="0" smtClean="0"/>
          </a:p>
          <a:p>
            <a:endParaRPr lang="en-CA" dirty="0"/>
          </a:p>
        </p:txBody>
      </p:sp>
      <p:sp>
        <p:nvSpPr>
          <p:cNvPr id="4" name="Content Placeholder 2"/>
          <p:cNvSpPr txBox="1">
            <a:spLocks/>
          </p:cNvSpPr>
          <p:nvPr/>
        </p:nvSpPr>
        <p:spPr>
          <a:xfrm>
            <a:off x="4688509" y="1600200"/>
            <a:ext cx="3998291" cy="503632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3"/>
            </a:pPr>
            <a:r>
              <a:rPr lang="en-CA" dirty="0" smtClean="0"/>
              <a:t>… take </a:t>
            </a:r>
            <a:r>
              <a:rPr lang="en-CA" dirty="0" smtClean="0"/>
              <a:t>notes/quotes </a:t>
            </a:r>
            <a:r>
              <a:rPr lang="en-CA" dirty="0" smtClean="0"/>
              <a:t>from publications?</a:t>
            </a:r>
          </a:p>
          <a:p>
            <a:pPr lvl="1"/>
            <a:r>
              <a:rPr lang="en-CA" dirty="0" smtClean="0"/>
              <a:t>project/paper-specific or general?</a:t>
            </a:r>
          </a:p>
          <a:p>
            <a:pPr lvl="1"/>
            <a:r>
              <a:rPr lang="en-CA" dirty="0" smtClean="0"/>
              <a:t>where are they kept?</a:t>
            </a:r>
            <a:endParaRPr lang="en-CA" dirty="0" smtClean="0"/>
          </a:p>
          <a:p>
            <a:pPr lvl="1"/>
            <a:r>
              <a:rPr lang="en-CA" dirty="0" smtClean="0"/>
              <a:t>quotes</a:t>
            </a:r>
          </a:p>
          <a:p>
            <a:pPr marL="514350" indent="-514350">
              <a:buFont typeface="+mj-lt"/>
              <a:buAutoNum type="arabicPeriod" startAt="3"/>
            </a:pPr>
            <a:r>
              <a:rPr lang="en-CA" dirty="0" smtClean="0"/>
              <a:t>… organize notes from publications?</a:t>
            </a:r>
          </a:p>
          <a:p>
            <a:pPr marL="514350" indent="-514350">
              <a:buFont typeface="+mj-lt"/>
              <a:buAutoNum type="arabicPeriod" startAt="3"/>
            </a:pPr>
            <a:r>
              <a:rPr lang="en-CA" dirty="0" smtClean="0"/>
              <a:t>… write/prepare to write your paper?</a:t>
            </a:r>
          </a:p>
          <a:p>
            <a:pPr lvl="1"/>
            <a:r>
              <a:rPr lang="en-CA" dirty="0" smtClean="0"/>
              <a:t>organize ideas, topics</a:t>
            </a:r>
          </a:p>
          <a:p>
            <a:pPr marL="514350" indent="-514350">
              <a:buFont typeface="+mj-lt"/>
              <a:buAutoNum type="arabicPeriod" startAt="3"/>
            </a:pPr>
            <a:r>
              <a:rPr lang="en-CA" dirty="0" smtClean="0"/>
              <a:t>Other?</a:t>
            </a:r>
          </a:p>
          <a:p>
            <a:endParaRPr lang="en-CA" dirty="0"/>
          </a:p>
        </p:txBody>
      </p:sp>
    </p:spTree>
    <p:extLst>
      <p:ext uri="{BB962C8B-B14F-4D97-AF65-F5344CB8AC3E}">
        <p14:creationId xmlns:p14="http://schemas.microsoft.com/office/powerpoint/2010/main" val="718420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Programs (2)</a:t>
            </a:r>
            <a:endParaRPr lang="en-CA"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CA" b="1" dirty="0" err="1" smtClean="0"/>
              <a:t>Automator</a:t>
            </a:r>
            <a:endParaRPr lang="en-CA" b="1" dirty="0" smtClean="0"/>
          </a:p>
          <a:p>
            <a:pPr marL="0" indent="0">
              <a:buNone/>
            </a:pPr>
            <a:r>
              <a:rPr lang="en-CA" dirty="0" smtClean="0"/>
              <a:t>Executes series of operations</a:t>
            </a:r>
          </a:p>
          <a:p>
            <a:r>
              <a:rPr lang="en-CA" dirty="0" smtClean="0"/>
              <a:t>merge </a:t>
            </a:r>
            <a:r>
              <a:rPr lang="en-CA" cap="small" dirty="0" err="1" smtClean="0"/>
              <a:t>pdf</a:t>
            </a:r>
            <a:r>
              <a:rPr lang="en-CA" dirty="0" err="1" smtClean="0"/>
              <a:t>s</a:t>
            </a:r>
            <a:endParaRPr lang="en-CA" dirty="0" smtClean="0"/>
          </a:p>
          <a:p>
            <a:r>
              <a:rPr lang="en-CA" cap="small" dirty="0" err="1" smtClean="0"/>
              <a:t>pdf</a:t>
            </a:r>
            <a:r>
              <a:rPr lang="en-CA" dirty="0" smtClean="0"/>
              <a:t> to/from images</a:t>
            </a:r>
          </a:p>
          <a:p>
            <a:r>
              <a:rPr lang="en-CA" dirty="0" smtClean="0"/>
              <a:t>extract text</a:t>
            </a:r>
          </a:p>
          <a:p>
            <a:r>
              <a:rPr lang="en-CA" dirty="0" smtClean="0"/>
              <a:t>and more...</a:t>
            </a:r>
          </a:p>
          <a:p>
            <a:pPr marL="0" indent="0">
              <a:buNone/>
            </a:pPr>
            <a:endParaRPr lang="en-CA" sz="4400" dirty="0" smtClean="0"/>
          </a:p>
          <a:p>
            <a:pPr marL="0" indent="0">
              <a:buNone/>
            </a:pPr>
            <a:r>
              <a:rPr lang="en-CA" sz="2400" dirty="0" smtClean="0"/>
              <a:t>Macintosh HD/Applications/</a:t>
            </a:r>
            <a:r>
              <a:rPr lang="en-CA" sz="2400" dirty="0" err="1" smtClean="0"/>
              <a:t>Automator.app</a:t>
            </a:r>
            <a:endParaRPr lang="en-CA" sz="2400" dirty="0"/>
          </a:p>
        </p:txBody>
      </p:sp>
      <p:pic>
        <p:nvPicPr>
          <p:cNvPr id="4" name="Picture 3" descr="automator-512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909" y="1692076"/>
            <a:ext cx="2412228" cy="2412228"/>
          </a:xfrm>
          <a:prstGeom prst="rect">
            <a:avLst/>
          </a:prstGeom>
        </p:spPr>
      </p:pic>
      <p:pic>
        <p:nvPicPr>
          <p:cNvPr id="5" name="Content Placeholder 3" descr="finder.png"/>
          <p:cNvPicPr>
            <a:picLocks noChangeAspect="1"/>
          </p:cNvPicPr>
          <p:nvPr/>
        </p:nvPicPr>
        <p:blipFill>
          <a:blip r:embed="rId3">
            <a:extLst>
              <a:ext uri="{28A0092B-C50C-407E-A947-70E740481C1C}">
                <a14:useLocalDpi xmlns:a14="http://schemas.microsoft.com/office/drawing/2010/main" val="0"/>
              </a:ext>
            </a:extLst>
          </a:blip>
          <a:srcRect l="-40915" r="-40915"/>
          <a:stretch>
            <a:fillRect/>
          </a:stretch>
        </p:blipFill>
        <p:spPr>
          <a:xfrm>
            <a:off x="7273636" y="5618200"/>
            <a:ext cx="2254339" cy="1239800"/>
          </a:xfrm>
          <a:prstGeom prst="rect">
            <a:avLst/>
          </a:prstGeom>
        </p:spPr>
      </p:pic>
    </p:spTree>
    <p:extLst>
      <p:ext uri="{BB962C8B-B14F-4D97-AF65-F5344CB8AC3E}">
        <p14:creationId xmlns:p14="http://schemas.microsoft.com/office/powerpoint/2010/main" val="1549419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7 at 11.11.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36" y="-450271"/>
            <a:ext cx="10718800" cy="12598400"/>
          </a:xfrm>
          <a:prstGeom prst="rect">
            <a:avLst/>
          </a:prstGeom>
        </p:spPr>
      </p:pic>
    </p:spTree>
    <p:extLst>
      <p:ext uri="{BB962C8B-B14F-4D97-AF65-F5344CB8AC3E}">
        <p14:creationId xmlns:p14="http://schemas.microsoft.com/office/powerpoint/2010/main" val="2131153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10062</TotalTime>
  <Words>1699</Words>
  <Application>Microsoft Macintosh PowerPoint</Application>
  <PresentationFormat>On-screen Show (4:3)</PresentationFormat>
  <Paragraphs>528</Paragraphs>
  <Slides>75</Slides>
  <Notes>0</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Tips and tricks for organizing your  academic workflow </vt:lpstr>
      <vt:lpstr>Part I:  Tips and tricks</vt:lpstr>
      <vt:lpstr>Shortcuts</vt:lpstr>
      <vt:lpstr>PowerPoint Presentation</vt:lpstr>
      <vt:lpstr>Programs (1)</vt:lpstr>
      <vt:lpstr>PowerPoint Presentation</vt:lpstr>
      <vt:lpstr>List of files TextEdit (.txt document)</vt:lpstr>
      <vt:lpstr>Programs (2)</vt:lpstr>
      <vt:lpstr>PowerPoint Presentation</vt:lpstr>
      <vt:lpstr>Programs (3)</vt:lpstr>
      <vt:lpstr>Programs (4)</vt:lpstr>
      <vt:lpstr>Programs (5)</vt:lpstr>
      <vt:lpstr>Programs (6)</vt:lpstr>
      <vt:lpstr>Evernote Notational Velocity</vt:lpstr>
      <vt:lpstr>Programs (7)</vt:lpstr>
      <vt:lpstr>Programs (8)</vt:lpstr>
      <vt:lpstr>PowerPoint Presentation</vt:lpstr>
      <vt:lpstr>PowerPoint Presentation</vt:lpstr>
      <vt:lpstr>Programs (9)</vt:lpstr>
      <vt:lpstr>PowerPoint Presentation</vt:lpstr>
      <vt:lpstr>Programs (10)</vt:lpstr>
      <vt:lpstr>Normal f.lux (approximate)</vt:lpstr>
      <vt:lpstr>Programs (11)</vt:lpstr>
      <vt:lpstr>PowerPoint Presentation</vt:lpstr>
      <vt:lpstr>Programs (12)</vt:lpstr>
      <vt:lpstr>Program shortcuts (1)</vt:lpstr>
      <vt:lpstr>Program shortcuts (2)</vt:lpstr>
      <vt:lpstr>PowerPoint Presentation</vt:lpstr>
      <vt:lpstr>MS Word Program features (1)</vt:lpstr>
      <vt:lpstr>PowerPoint Presentation</vt:lpstr>
      <vt:lpstr>PowerPoint Presentation</vt:lpstr>
      <vt:lpstr>MS Word program features (2)</vt:lpstr>
      <vt:lpstr>Online services (1)</vt:lpstr>
      <vt:lpstr>PowerPoint Presentation</vt:lpstr>
      <vt:lpstr>PowerPoint Presentation</vt:lpstr>
      <vt:lpstr>PowerPoint Presentation</vt:lpstr>
      <vt:lpstr>PowerPoint Presentation</vt:lpstr>
      <vt:lpstr>Online services (2)</vt:lpstr>
      <vt:lpstr>Online services (3)</vt:lpstr>
      <vt:lpstr>PowerPoint Presentation</vt:lpstr>
      <vt:lpstr>PowerPoint Presentation</vt:lpstr>
      <vt:lpstr>Online services (4)</vt:lpstr>
      <vt:lpstr>Online services (5)</vt:lpstr>
      <vt:lpstr>Online services (6)</vt:lpstr>
      <vt:lpstr>PowerPoint Presentation</vt:lpstr>
      <vt:lpstr>Online services (7)</vt:lpstr>
      <vt:lpstr>PowerPoint Presentation</vt:lpstr>
      <vt:lpstr>Online services (8)</vt:lpstr>
      <vt:lpstr>PowerPoint Presentation</vt:lpstr>
      <vt:lpstr>Organizing files (1)</vt:lpstr>
      <vt:lpstr>Organizing files (2)</vt:lpstr>
      <vt:lpstr>PowerPoint Presentation</vt:lpstr>
      <vt:lpstr>Organizing files (3)</vt:lpstr>
      <vt:lpstr>Break!</vt:lpstr>
      <vt:lpstr>Part II:  My academic writing workflow</vt:lpstr>
      <vt:lpstr>Stage II: Organizing publications</vt:lpstr>
      <vt:lpstr>Stage III: Take notes and quotes from publications</vt:lpstr>
      <vt:lpstr>PowerPoint Presentation</vt:lpstr>
      <vt:lpstr>Stage IV: Preparing to Write (1)</vt:lpstr>
      <vt:lpstr>Stage IV: Preparing to Write (2)</vt:lpstr>
      <vt:lpstr>Version 1: “outline 1.docx”</vt:lpstr>
      <vt:lpstr>Version 5: “outline 5.docx”</vt:lpstr>
      <vt:lpstr>Version 6: “outline 6.docx”</vt:lpstr>
      <vt:lpstr>Version 10: “outline 10.docx”</vt:lpstr>
      <vt:lpstr>Version 10b: “outline 10b.docx”</vt:lpstr>
      <vt:lpstr>Stage IV: Preparing to Write (3)</vt:lpstr>
      <vt:lpstr>PowerPoint Presentation</vt:lpstr>
      <vt:lpstr>PowerPoint Presentation</vt:lpstr>
      <vt:lpstr>Stage IV: Preparing to Write (4)</vt:lpstr>
      <vt:lpstr>PowerPoint Presentation</vt:lpstr>
      <vt:lpstr>Stage IV: Preparing to Write (5)</vt:lpstr>
      <vt:lpstr>PowerPoint Presentation</vt:lpstr>
      <vt:lpstr>PowerPoint Presentation</vt:lpstr>
      <vt:lpstr>PowerPoint Presentation</vt:lpstr>
      <vt:lpstr>Guidelines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and tricks for organizing your academic writing workflow </dc:title>
  <dc:creator>Espen Stranger-Johannessen</dc:creator>
  <cp:lastModifiedBy>Espen Stranger-Johannessen</cp:lastModifiedBy>
  <cp:revision>567</cp:revision>
  <dcterms:created xsi:type="dcterms:W3CDTF">2013-11-04T21:47:03Z</dcterms:created>
  <dcterms:modified xsi:type="dcterms:W3CDTF">2013-11-13T04:24:55Z</dcterms:modified>
</cp:coreProperties>
</file>